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1" roundtripDataSignature="AMtx7mi0QEUg7+jW9S29e91+AHp42rkhx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37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customschemas.google.com/relationships/presentationmetadata" Target="meta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g>
</file>

<file path=ppt/media/image5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3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3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3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3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3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" name="Google Shape;9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" name="Google Shape;10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5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28.png"/><Relationship Id="rId5" Type="http://schemas.openxmlformats.org/officeDocument/2006/relationships/image" Target="../media/image2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25.png"/><Relationship Id="rId5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jpg"/><Relationship Id="rId4" Type="http://schemas.openxmlformats.org/officeDocument/2006/relationships/image" Target="../media/image22.jpg"/><Relationship Id="rId5" Type="http://schemas.openxmlformats.org/officeDocument/2006/relationships/image" Target="../media/image3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26.png"/><Relationship Id="rId5" Type="http://schemas.openxmlformats.org/officeDocument/2006/relationships/image" Target="../media/image2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32.png"/><Relationship Id="rId5" Type="http://schemas.openxmlformats.org/officeDocument/2006/relationships/image" Target="../media/image3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4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34.png"/><Relationship Id="rId5" Type="http://schemas.openxmlformats.org/officeDocument/2006/relationships/image" Target="../media/image35.png"/><Relationship Id="rId6" Type="http://schemas.openxmlformats.org/officeDocument/2006/relationships/image" Target="../media/image4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38.png"/><Relationship Id="rId5" Type="http://schemas.openxmlformats.org/officeDocument/2006/relationships/image" Target="../media/image3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43.png"/><Relationship Id="rId5" Type="http://schemas.openxmlformats.org/officeDocument/2006/relationships/image" Target="../media/image4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46.png"/><Relationship Id="rId5" Type="http://schemas.openxmlformats.org/officeDocument/2006/relationships/image" Target="../media/image45.png"/><Relationship Id="rId6" Type="http://schemas.openxmlformats.org/officeDocument/2006/relationships/image" Target="../media/image40.png"/><Relationship Id="rId7" Type="http://schemas.openxmlformats.org/officeDocument/2006/relationships/image" Target="../media/image4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Relationship Id="rId4" Type="http://schemas.openxmlformats.org/officeDocument/2006/relationships/image" Target="../media/image4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Relationship Id="rId4" Type="http://schemas.openxmlformats.org/officeDocument/2006/relationships/image" Target="../media/image39.png"/><Relationship Id="rId5" Type="http://schemas.openxmlformats.org/officeDocument/2006/relationships/image" Target="../media/image52.png"/><Relationship Id="rId6" Type="http://schemas.openxmlformats.org/officeDocument/2006/relationships/image" Target="../media/image50.png"/><Relationship Id="rId7" Type="http://schemas.openxmlformats.org/officeDocument/2006/relationships/image" Target="../media/image4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www.statiz.co.kr/main.php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5" Type="http://schemas.openxmlformats.org/officeDocument/2006/relationships/image" Target="../media/image18.png"/><Relationship Id="rId6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21.png"/><Relationship Id="rId6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5.png"/><Relationship Id="rId6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23.png"/><Relationship Id="rId5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descr="aerial photography of baseball stadium" id="86" name="Google Shape;86;p1"/>
          <p:cNvPicPr preferRelativeResize="0"/>
          <p:nvPr/>
        </p:nvPicPr>
        <p:blipFill rotWithShape="1">
          <a:blip r:embed="rId3">
            <a:alphaModFix/>
          </a:blip>
          <a:srcRect b="7897" l="0" r="0" t="789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2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8" name="Google Shape;88;p1"/>
          <p:cNvSpPr/>
          <p:nvPr/>
        </p:nvSpPr>
        <p:spPr>
          <a:xfrm>
            <a:off x="574765" y="3625670"/>
            <a:ext cx="2551611" cy="5746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89" name="Google Shape;89;p1"/>
          <p:cNvCxnSpPr/>
          <p:nvPr/>
        </p:nvCxnSpPr>
        <p:spPr>
          <a:xfrm>
            <a:off x="574766" y="1560548"/>
            <a:ext cx="2551611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0" name="Google Shape;90;p1"/>
          <p:cNvCxnSpPr/>
          <p:nvPr/>
        </p:nvCxnSpPr>
        <p:spPr>
          <a:xfrm>
            <a:off x="574765" y="4379032"/>
            <a:ext cx="2551611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1" name="Google Shape;91;p1"/>
          <p:cNvSpPr txBox="1"/>
          <p:nvPr/>
        </p:nvSpPr>
        <p:spPr>
          <a:xfrm>
            <a:off x="632643" y="1724832"/>
            <a:ext cx="2435854" cy="25545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4000" u="none" cap="none" strike="noStrike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배럴 정의 기준과</a:t>
            </a:r>
            <a:endParaRPr b="0" i="0" sz="4000" u="none" cap="none" strike="noStrike">
              <a:solidFill>
                <a:srgbClr val="F9FAFD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4000" u="none" cap="none" strike="noStrike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타자 성적</a:t>
            </a:r>
            <a:endParaRPr b="0" i="0" sz="4000" u="none" cap="none" strike="noStrike">
              <a:solidFill>
                <a:srgbClr val="F9FAFD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4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예측 모델</a:t>
            </a:r>
            <a:endParaRPr/>
          </a:p>
        </p:txBody>
      </p:sp>
      <p:sp>
        <p:nvSpPr>
          <p:cNvPr id="92" name="Google Shape;92;p1"/>
          <p:cNvSpPr txBox="1"/>
          <p:nvPr/>
        </p:nvSpPr>
        <p:spPr>
          <a:xfrm>
            <a:off x="574765" y="4461469"/>
            <a:ext cx="243585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400" u="none" cap="none" strike="noStrike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안동현 이문형</a:t>
            </a:r>
            <a:endParaRPr sz="1400">
              <a:solidFill>
                <a:srgbClr val="F9FAFD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574765" y="4769246"/>
            <a:ext cx="2435854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Team. 남탕</a:t>
            </a:r>
            <a:endParaRPr sz="1000">
              <a:solidFill>
                <a:srgbClr val="F9FAFD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0"/>
          <p:cNvSpPr/>
          <p:nvPr/>
        </p:nvSpPr>
        <p:spPr>
          <a:xfrm>
            <a:off x="6096000" y="-1"/>
            <a:ext cx="6096000" cy="6858001"/>
          </a:xfrm>
          <a:prstGeom prst="rect">
            <a:avLst/>
          </a:prstGeom>
          <a:solidFill>
            <a:srgbClr val="81863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야구, 사람, 실외, 플레이어이(가) 표시된 사진&#10;&#10;매우 높은 신뢰도로 생성된 설명" id="217" name="Google Shape;217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87474" y="4401379"/>
            <a:ext cx="1704526" cy="2571484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10"/>
          <p:cNvSpPr txBox="1"/>
          <p:nvPr/>
        </p:nvSpPr>
        <p:spPr>
          <a:xfrm>
            <a:off x="94058" y="72766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1루</a:t>
            </a:r>
            <a:endParaRPr sz="2400">
              <a:solidFill>
                <a:srgbClr val="2C190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19" name="Google Shape;219;p10"/>
          <p:cNvCxnSpPr/>
          <p:nvPr/>
        </p:nvCxnSpPr>
        <p:spPr>
          <a:xfrm flipH="1">
            <a:off x="686549" y="159753"/>
            <a:ext cx="4" cy="545995"/>
          </a:xfrm>
          <a:prstGeom prst="straightConnector1">
            <a:avLst/>
          </a:prstGeom>
          <a:noFill/>
          <a:ln cap="flat" cmpd="sng" w="28575">
            <a:solidFill>
              <a:srgbClr val="2C190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20" name="Google Shape;220;p10"/>
          <p:cNvSpPr txBox="1"/>
          <p:nvPr/>
        </p:nvSpPr>
        <p:spPr>
          <a:xfrm>
            <a:off x="782449" y="103543"/>
            <a:ext cx="41204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배럴의 정의</a:t>
            </a:r>
            <a:endParaRPr/>
          </a:p>
        </p:txBody>
      </p:sp>
      <p:sp>
        <p:nvSpPr>
          <p:cNvPr id="221" name="Google Shape;221;p10"/>
          <p:cNvSpPr txBox="1"/>
          <p:nvPr/>
        </p:nvSpPr>
        <p:spPr>
          <a:xfrm>
            <a:off x="789161" y="534430"/>
            <a:ext cx="55726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배럴 기준</a:t>
            </a:r>
            <a:endParaRPr/>
          </a:p>
        </p:txBody>
      </p:sp>
      <p:sp>
        <p:nvSpPr>
          <p:cNvPr id="222" name="Google Shape;222;p10"/>
          <p:cNvSpPr txBox="1"/>
          <p:nvPr/>
        </p:nvSpPr>
        <p:spPr>
          <a:xfrm>
            <a:off x="6517865" y="1859146"/>
            <a:ext cx="4359685" cy="8156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세부기준1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146km 이상 150km 이하의 타구</a:t>
            </a: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에서는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발사각 </a:t>
            </a:r>
            <a:r>
              <a:rPr b="1"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24도와 30도</a:t>
            </a: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b="1"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사이</a:t>
            </a: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가 적절한 것으로 나타남</a:t>
            </a:r>
            <a:endParaRPr/>
          </a:p>
        </p:txBody>
      </p:sp>
      <p:pic>
        <p:nvPicPr>
          <p:cNvPr id="223" name="Google Shape;223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83734" y="4588208"/>
            <a:ext cx="8397968" cy="1164891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0"/>
          <p:cNvSpPr/>
          <p:nvPr/>
        </p:nvSpPr>
        <p:spPr>
          <a:xfrm>
            <a:off x="2010298" y="5516015"/>
            <a:ext cx="5581246" cy="237084"/>
          </a:xfrm>
          <a:prstGeom prst="rect">
            <a:avLst/>
          </a:prstGeom>
          <a:noFill/>
          <a:ln cap="flat" cmpd="sng" w="317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25" name="Google Shape;225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2450" y="1213598"/>
            <a:ext cx="4120458" cy="2955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1"/>
          <p:cNvSpPr/>
          <p:nvPr/>
        </p:nvSpPr>
        <p:spPr>
          <a:xfrm>
            <a:off x="6096000" y="-1"/>
            <a:ext cx="6096000" cy="6858001"/>
          </a:xfrm>
          <a:prstGeom prst="rect">
            <a:avLst/>
          </a:prstGeom>
          <a:solidFill>
            <a:srgbClr val="81863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야구, 사람, 실외, 플레이어이(가) 표시된 사진&#10;&#10;매우 높은 신뢰도로 생성된 설명" id="231" name="Google Shape;231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87474" y="4401379"/>
            <a:ext cx="1704526" cy="2571484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11"/>
          <p:cNvSpPr txBox="1"/>
          <p:nvPr/>
        </p:nvSpPr>
        <p:spPr>
          <a:xfrm>
            <a:off x="94058" y="72766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1루</a:t>
            </a:r>
            <a:endParaRPr sz="2400">
              <a:solidFill>
                <a:srgbClr val="2C190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33" name="Google Shape;233;p11"/>
          <p:cNvCxnSpPr/>
          <p:nvPr/>
        </p:nvCxnSpPr>
        <p:spPr>
          <a:xfrm flipH="1">
            <a:off x="686549" y="159753"/>
            <a:ext cx="4" cy="545995"/>
          </a:xfrm>
          <a:prstGeom prst="straightConnector1">
            <a:avLst/>
          </a:prstGeom>
          <a:noFill/>
          <a:ln cap="flat" cmpd="sng" w="28575">
            <a:solidFill>
              <a:srgbClr val="2C190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4" name="Google Shape;234;p11"/>
          <p:cNvSpPr txBox="1"/>
          <p:nvPr/>
        </p:nvSpPr>
        <p:spPr>
          <a:xfrm>
            <a:off x="782449" y="103543"/>
            <a:ext cx="41204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배럴의 정의</a:t>
            </a:r>
            <a:endParaRPr/>
          </a:p>
        </p:txBody>
      </p:sp>
      <p:sp>
        <p:nvSpPr>
          <p:cNvPr id="235" name="Google Shape;235;p11"/>
          <p:cNvSpPr txBox="1"/>
          <p:nvPr/>
        </p:nvSpPr>
        <p:spPr>
          <a:xfrm>
            <a:off x="789161" y="534430"/>
            <a:ext cx="55726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배럴 기준</a:t>
            </a:r>
            <a:endParaRPr/>
          </a:p>
        </p:txBody>
      </p:sp>
      <p:sp>
        <p:nvSpPr>
          <p:cNvPr id="236" name="Google Shape;236;p11"/>
          <p:cNvSpPr txBox="1"/>
          <p:nvPr/>
        </p:nvSpPr>
        <p:spPr>
          <a:xfrm>
            <a:off x="6491042" y="1603462"/>
            <a:ext cx="4616860" cy="14619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세부기준2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151km 이상 155km 이하의 타구</a:t>
            </a: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에서는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발사각이 기하급수적으로 증가함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발사각 영역이 </a:t>
            </a:r>
            <a:r>
              <a:rPr b="1"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10도와 44도로 증가</a:t>
            </a: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하며 타구 속도의 중요성을 시사함</a:t>
            </a:r>
            <a:endParaRPr/>
          </a:p>
        </p:txBody>
      </p:sp>
      <p:pic>
        <p:nvPicPr>
          <p:cNvPr id="237" name="Google Shape;237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81775" y="4755259"/>
            <a:ext cx="8428450" cy="1082134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11"/>
          <p:cNvSpPr/>
          <p:nvPr/>
        </p:nvSpPr>
        <p:spPr>
          <a:xfrm>
            <a:off x="2145371" y="5579138"/>
            <a:ext cx="5581246" cy="237084"/>
          </a:xfrm>
          <a:prstGeom prst="rect">
            <a:avLst/>
          </a:prstGeom>
          <a:noFill/>
          <a:ln cap="flat" cmpd="sng" w="317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39" name="Google Shape;239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2449" y="1020607"/>
            <a:ext cx="4151805" cy="2977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2"/>
          <p:cNvSpPr/>
          <p:nvPr/>
        </p:nvSpPr>
        <p:spPr>
          <a:xfrm>
            <a:off x="6096000" y="-1"/>
            <a:ext cx="6096000" cy="6858001"/>
          </a:xfrm>
          <a:prstGeom prst="rect">
            <a:avLst/>
          </a:prstGeom>
          <a:solidFill>
            <a:srgbClr val="81863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야구, 사람, 실외, 플레이어이(가) 표시된 사진&#10;&#10;매우 높은 신뢰도로 생성된 설명" id="245" name="Google Shape;245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87474" y="4401379"/>
            <a:ext cx="1704526" cy="2571484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12"/>
          <p:cNvSpPr txBox="1"/>
          <p:nvPr/>
        </p:nvSpPr>
        <p:spPr>
          <a:xfrm>
            <a:off x="94058" y="72766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1루</a:t>
            </a:r>
            <a:endParaRPr sz="2400">
              <a:solidFill>
                <a:srgbClr val="2C190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47" name="Google Shape;247;p12"/>
          <p:cNvCxnSpPr/>
          <p:nvPr/>
        </p:nvCxnSpPr>
        <p:spPr>
          <a:xfrm flipH="1">
            <a:off x="686549" y="159753"/>
            <a:ext cx="4" cy="545995"/>
          </a:xfrm>
          <a:prstGeom prst="straightConnector1">
            <a:avLst/>
          </a:prstGeom>
          <a:noFill/>
          <a:ln cap="flat" cmpd="sng" w="28575">
            <a:solidFill>
              <a:srgbClr val="2C190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48" name="Google Shape;248;p12"/>
          <p:cNvSpPr txBox="1"/>
          <p:nvPr/>
        </p:nvSpPr>
        <p:spPr>
          <a:xfrm>
            <a:off x="782449" y="103543"/>
            <a:ext cx="41204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배럴의 정의</a:t>
            </a:r>
            <a:endParaRPr/>
          </a:p>
        </p:txBody>
      </p:sp>
      <p:sp>
        <p:nvSpPr>
          <p:cNvPr id="249" name="Google Shape;249;p12"/>
          <p:cNvSpPr txBox="1"/>
          <p:nvPr/>
        </p:nvSpPr>
        <p:spPr>
          <a:xfrm>
            <a:off x="789161" y="534430"/>
            <a:ext cx="55726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배럴 기준</a:t>
            </a:r>
            <a:endParaRPr/>
          </a:p>
        </p:txBody>
      </p:sp>
      <p:sp>
        <p:nvSpPr>
          <p:cNvPr id="250" name="Google Shape;250;p12"/>
          <p:cNvSpPr txBox="1"/>
          <p:nvPr/>
        </p:nvSpPr>
        <p:spPr>
          <a:xfrm>
            <a:off x="6517865" y="1304029"/>
            <a:ext cx="4616860" cy="29700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세부기준3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156km 이상 타구</a:t>
            </a: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에서는 </a:t>
            </a:r>
            <a:r>
              <a:rPr b="1"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발사각의 의미가 없어짐 </a:t>
            </a: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1도와 60도 사이도 넉넉하게 기준 충족시킴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사실상 </a:t>
            </a:r>
            <a:r>
              <a:rPr b="1"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타구 속도가 가장 중요</a:t>
            </a: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하다는 점을 시사하며 메이저리그의 타구 속도와 비교해서 볼 필요가 있음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타율과 장타율이 기준이기 때문에 안타의 영향이 큰 것으로 보임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배럴 판단 기준이 </a:t>
            </a:r>
            <a:r>
              <a:rPr b="1"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생산성이 높은 타구라면 적절한 기준</a:t>
            </a: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이지만 </a:t>
            </a:r>
            <a:r>
              <a:rPr b="1"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장타 본질의 특성에 맞춰져 있다면 기준을 바꿀</a:t>
            </a: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필요가 있음</a:t>
            </a:r>
            <a:endParaRPr/>
          </a:p>
        </p:txBody>
      </p:sp>
      <p:pic>
        <p:nvPicPr>
          <p:cNvPr id="251" name="Google Shape;251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11176" y="4585768"/>
            <a:ext cx="8390347" cy="1112616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12"/>
          <p:cNvSpPr/>
          <p:nvPr/>
        </p:nvSpPr>
        <p:spPr>
          <a:xfrm>
            <a:off x="2060077" y="5427867"/>
            <a:ext cx="5581246" cy="237084"/>
          </a:xfrm>
          <a:prstGeom prst="rect">
            <a:avLst/>
          </a:prstGeom>
          <a:noFill/>
          <a:ln cap="flat" cmpd="sng" w="317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53" name="Google Shape;253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9161" y="1159616"/>
            <a:ext cx="4113746" cy="3043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3"/>
          <p:cNvSpPr txBox="1"/>
          <p:nvPr/>
        </p:nvSpPr>
        <p:spPr>
          <a:xfrm>
            <a:off x="6834424" y="72766"/>
            <a:ext cx="5152103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관전문화</a:t>
            </a:r>
            <a:r>
              <a:rPr lang="ko-KR" sz="20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의 장점 </a:t>
            </a:r>
            <a:endParaRPr sz="2000">
              <a:solidFill>
                <a:srgbClr val="2C190A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3가지</a:t>
            </a:r>
            <a:endParaRPr/>
          </a:p>
        </p:txBody>
      </p:sp>
      <p:grpSp>
        <p:nvGrpSpPr>
          <p:cNvPr id="259" name="Google Shape;259;p13"/>
          <p:cNvGrpSpPr/>
          <p:nvPr/>
        </p:nvGrpSpPr>
        <p:grpSpPr>
          <a:xfrm>
            <a:off x="766318" y="1362475"/>
            <a:ext cx="10006562" cy="4108297"/>
            <a:chOff x="640454" y="1478280"/>
            <a:chExt cx="10006562" cy="4108297"/>
          </a:xfrm>
        </p:grpSpPr>
        <p:sp>
          <p:nvSpPr>
            <p:cNvPr id="260" name="Google Shape;260;p13"/>
            <p:cNvSpPr/>
            <p:nvPr/>
          </p:nvSpPr>
          <p:spPr>
            <a:xfrm>
              <a:off x="746760" y="1478280"/>
              <a:ext cx="2545080" cy="2819400"/>
            </a:xfrm>
            <a:prstGeom prst="rect">
              <a:avLst/>
            </a:prstGeom>
            <a:solidFill>
              <a:srgbClr val="818630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61" name="Google Shape;261;p13"/>
            <p:cNvSpPr/>
            <p:nvPr/>
          </p:nvSpPr>
          <p:spPr>
            <a:xfrm>
              <a:off x="4072580" y="1478280"/>
              <a:ext cx="2545080" cy="2819400"/>
            </a:xfrm>
            <a:prstGeom prst="rect">
              <a:avLst/>
            </a:prstGeom>
            <a:solidFill>
              <a:srgbClr val="818630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62" name="Google Shape;262;p13"/>
            <p:cNvSpPr/>
            <p:nvPr/>
          </p:nvSpPr>
          <p:spPr>
            <a:xfrm>
              <a:off x="7682661" y="1478280"/>
              <a:ext cx="2545080" cy="2819400"/>
            </a:xfrm>
            <a:prstGeom prst="rect">
              <a:avLst/>
            </a:prstGeom>
            <a:solidFill>
              <a:srgbClr val="818630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63" name="Google Shape;263;p13"/>
            <p:cNvSpPr txBox="1"/>
            <p:nvPr/>
          </p:nvSpPr>
          <p:spPr>
            <a:xfrm>
              <a:off x="7569084" y="4549134"/>
              <a:ext cx="1495942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4800">
                  <a:solidFill>
                    <a:srgbClr val="BFBFB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03</a:t>
              </a:r>
              <a:endParaRPr sz="5400">
                <a:solidFill>
                  <a:srgbClr val="BFBFB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64" name="Google Shape;264;p13"/>
            <p:cNvSpPr txBox="1"/>
            <p:nvPr/>
          </p:nvSpPr>
          <p:spPr>
            <a:xfrm>
              <a:off x="640454" y="4549134"/>
              <a:ext cx="1495942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4800">
                  <a:solidFill>
                    <a:srgbClr val="BFBFB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01</a:t>
              </a:r>
              <a:endParaRPr sz="5400">
                <a:solidFill>
                  <a:srgbClr val="BFBFB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65" name="Google Shape;265;p13"/>
            <p:cNvSpPr txBox="1"/>
            <p:nvPr/>
          </p:nvSpPr>
          <p:spPr>
            <a:xfrm>
              <a:off x="3982357" y="4549134"/>
              <a:ext cx="1495942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4800">
                  <a:solidFill>
                    <a:srgbClr val="BFBFB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02</a:t>
              </a:r>
              <a:endParaRPr sz="5400">
                <a:solidFill>
                  <a:srgbClr val="BFBFB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descr="https://images.unsplash.com/photo-1543551865-7da552338743?ixlib=rb-1.2.1&amp;ixid=eyJhcHBfaWQiOjEyMDd9&amp;auto=format&amp;fit=crop&amp;w=1000&amp;q=80" id="266" name="Google Shape;266;p13"/>
            <p:cNvPicPr preferRelativeResize="0"/>
            <p:nvPr/>
          </p:nvPicPr>
          <p:blipFill rotWithShape="1">
            <a:blip r:embed="rId3">
              <a:alphaModFix/>
            </a:blip>
            <a:srcRect b="155" l="5652" r="25248" t="716"/>
            <a:stretch/>
          </p:blipFill>
          <p:spPr>
            <a:xfrm>
              <a:off x="1099210" y="1841029"/>
              <a:ext cx="2556320" cy="275053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7" name="Google Shape;267;p13"/>
            <p:cNvSpPr/>
            <p:nvPr/>
          </p:nvSpPr>
          <p:spPr>
            <a:xfrm>
              <a:off x="1109641" y="1842889"/>
              <a:ext cx="2564824" cy="2746816"/>
            </a:xfrm>
            <a:prstGeom prst="flowChartProcess">
              <a:avLst/>
            </a:prstGeom>
            <a:gradFill>
              <a:gsLst>
                <a:gs pos="0">
                  <a:srgbClr val="3B3D16">
                    <a:alpha val="18823"/>
                  </a:srgbClr>
                </a:gs>
                <a:gs pos="100000">
                  <a:srgbClr val="08172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0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STATIZ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0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크롤링</a:t>
              </a:r>
              <a:endParaRPr sz="20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68" name="Google Shape;268;p13"/>
            <p:cNvSpPr txBox="1"/>
            <p:nvPr/>
          </p:nvSpPr>
          <p:spPr>
            <a:xfrm>
              <a:off x="1646561" y="4632470"/>
              <a:ext cx="2027904" cy="9541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타격 지표 </a:t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데이터 보완</a:t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95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Statiz 사이트에서 2018년도부터 </a:t>
              </a:r>
              <a:endParaRPr sz="95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95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2021년도 까지의 성적을 크롤링</a:t>
              </a:r>
              <a:endParaRPr sz="95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descr="photo of baseball players in stadium during daytime" id="269" name="Google Shape;269;p13"/>
            <p:cNvPicPr preferRelativeResize="0"/>
            <p:nvPr/>
          </p:nvPicPr>
          <p:blipFill rotWithShape="1">
            <a:blip r:embed="rId4">
              <a:alphaModFix/>
            </a:blip>
            <a:srcRect b="38176" l="24335" r="24914" t="25830"/>
            <a:stretch/>
          </p:blipFill>
          <p:spPr>
            <a:xfrm>
              <a:off x="4380322" y="1841034"/>
              <a:ext cx="2585402" cy="275053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0" name="Google Shape;270;p13"/>
            <p:cNvSpPr txBox="1"/>
            <p:nvPr/>
          </p:nvSpPr>
          <p:spPr>
            <a:xfrm>
              <a:off x="4984040" y="4632470"/>
              <a:ext cx="2205296" cy="9541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유의미한 특성</a:t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탐색</a:t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95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가공한 데이터의 특성들과 OPS의</a:t>
              </a:r>
              <a:endParaRPr sz="95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95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연관성을 탐색</a:t>
              </a:r>
              <a:endParaRPr sz="95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descr="two baseball player hugging on ball park" id="271" name="Google Shape;271;p13"/>
            <p:cNvPicPr preferRelativeResize="0"/>
            <p:nvPr/>
          </p:nvPicPr>
          <p:blipFill rotWithShape="1">
            <a:blip r:embed="rId5">
              <a:alphaModFix/>
            </a:blip>
            <a:srcRect b="974" l="18463" r="18702" t="735"/>
            <a:stretch/>
          </p:blipFill>
          <p:spPr>
            <a:xfrm>
              <a:off x="8010846" y="1841033"/>
              <a:ext cx="2636170" cy="275053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2" name="Google Shape;272;p13"/>
            <p:cNvSpPr txBox="1"/>
            <p:nvPr/>
          </p:nvSpPr>
          <p:spPr>
            <a:xfrm>
              <a:off x="8596862" y="4632470"/>
              <a:ext cx="1810803" cy="93871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모델링을 위한</a:t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특성 핸들링</a:t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95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성적 누적 칼럼</a:t>
              </a:r>
              <a:endParaRPr sz="95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95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N시즌 직전 데이터 칼럼 추가</a:t>
              </a:r>
              <a:endParaRPr sz="95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73" name="Google Shape;273;p13"/>
          <p:cNvSpPr txBox="1"/>
          <p:nvPr/>
        </p:nvSpPr>
        <p:spPr>
          <a:xfrm>
            <a:off x="94058" y="72766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2루</a:t>
            </a:r>
            <a:endParaRPr sz="2400">
              <a:solidFill>
                <a:srgbClr val="2C190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74" name="Google Shape;274;p13"/>
          <p:cNvCxnSpPr/>
          <p:nvPr/>
        </p:nvCxnSpPr>
        <p:spPr>
          <a:xfrm flipH="1">
            <a:off x="686549" y="159753"/>
            <a:ext cx="4" cy="545995"/>
          </a:xfrm>
          <a:prstGeom prst="straightConnector1">
            <a:avLst/>
          </a:prstGeom>
          <a:noFill/>
          <a:ln cap="flat" cmpd="sng" w="28575">
            <a:solidFill>
              <a:srgbClr val="2C190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5" name="Google Shape;275;p13"/>
          <p:cNvSpPr txBox="1"/>
          <p:nvPr/>
        </p:nvSpPr>
        <p:spPr>
          <a:xfrm>
            <a:off x="782449" y="103543"/>
            <a:ext cx="41204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모델링을 위한 데이터 탐색</a:t>
            </a:r>
            <a:endParaRPr/>
          </a:p>
        </p:txBody>
      </p:sp>
      <p:sp>
        <p:nvSpPr>
          <p:cNvPr id="276" name="Google Shape;276;p13"/>
          <p:cNvSpPr/>
          <p:nvPr/>
        </p:nvSpPr>
        <p:spPr>
          <a:xfrm>
            <a:off x="4522148" y="1727084"/>
            <a:ext cx="2569440" cy="2746816"/>
          </a:xfrm>
          <a:prstGeom prst="flowChartProcess">
            <a:avLst/>
          </a:prstGeom>
          <a:gradFill>
            <a:gsLst>
              <a:gs pos="0">
                <a:srgbClr val="3B3D16">
                  <a:alpha val="18823"/>
                </a:srgbClr>
              </a:gs>
              <a:gs pos="100000">
                <a:srgbClr val="081721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EDA</a:t>
            </a:r>
            <a:endParaRPr/>
          </a:p>
        </p:txBody>
      </p:sp>
      <p:sp>
        <p:nvSpPr>
          <p:cNvPr id="277" name="Google Shape;277;p13"/>
          <p:cNvSpPr/>
          <p:nvPr/>
        </p:nvSpPr>
        <p:spPr>
          <a:xfrm>
            <a:off x="8170074" y="1727084"/>
            <a:ext cx="2602805" cy="2746816"/>
          </a:xfrm>
          <a:prstGeom prst="flowChartProcess">
            <a:avLst/>
          </a:prstGeom>
          <a:gradFill>
            <a:gsLst>
              <a:gs pos="0">
                <a:srgbClr val="3B3D16">
                  <a:alpha val="18823"/>
                </a:srgbClr>
              </a:gs>
              <a:gs pos="100000">
                <a:srgbClr val="081721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특성 공학</a:t>
            </a:r>
            <a:endParaRPr sz="20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4"/>
          <p:cNvSpPr/>
          <p:nvPr/>
        </p:nvSpPr>
        <p:spPr>
          <a:xfrm>
            <a:off x="6096000" y="-1"/>
            <a:ext cx="6096000" cy="6858001"/>
          </a:xfrm>
          <a:prstGeom prst="rect">
            <a:avLst/>
          </a:prstGeom>
          <a:solidFill>
            <a:srgbClr val="81863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야구, 사람, 실외, 플레이어이(가) 표시된 사진&#10;&#10;매우 높은 신뢰도로 생성된 설명" id="283" name="Google Shape;28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87474" y="4401379"/>
            <a:ext cx="1704526" cy="2571484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14"/>
          <p:cNvSpPr txBox="1"/>
          <p:nvPr/>
        </p:nvSpPr>
        <p:spPr>
          <a:xfrm>
            <a:off x="789161" y="534430"/>
            <a:ext cx="55726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 수집</a:t>
            </a:r>
            <a:endParaRPr/>
          </a:p>
        </p:txBody>
      </p:sp>
      <p:pic>
        <p:nvPicPr>
          <p:cNvPr id="285" name="Google Shape;285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8580" y="1296816"/>
            <a:ext cx="5696785" cy="32751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26760" y="872984"/>
            <a:ext cx="5834479" cy="5116292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14"/>
          <p:cNvSpPr txBox="1"/>
          <p:nvPr/>
        </p:nvSpPr>
        <p:spPr>
          <a:xfrm>
            <a:off x="994086" y="4954424"/>
            <a:ext cx="4064593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주어진 Player2018~2021의 타격 지표가 부족하다고 판단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STATIZ 사이트</a:t>
            </a:r>
            <a:r>
              <a:rPr lang="ko-KR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(http://www.statiz.co.kr/main.php)</a:t>
            </a: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에서 웹크롤링 실행</a:t>
            </a:r>
            <a:endParaRPr/>
          </a:p>
        </p:txBody>
      </p:sp>
      <p:sp>
        <p:nvSpPr>
          <p:cNvPr id="288" name="Google Shape;288;p14"/>
          <p:cNvSpPr txBox="1"/>
          <p:nvPr/>
        </p:nvSpPr>
        <p:spPr>
          <a:xfrm>
            <a:off x="94058" y="72766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2루</a:t>
            </a:r>
            <a:endParaRPr sz="2400">
              <a:solidFill>
                <a:srgbClr val="2C190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89" name="Google Shape;289;p14"/>
          <p:cNvCxnSpPr/>
          <p:nvPr/>
        </p:nvCxnSpPr>
        <p:spPr>
          <a:xfrm flipH="1">
            <a:off x="686549" y="159753"/>
            <a:ext cx="4" cy="545995"/>
          </a:xfrm>
          <a:prstGeom prst="straightConnector1">
            <a:avLst/>
          </a:prstGeom>
          <a:noFill/>
          <a:ln cap="flat" cmpd="sng" w="28575">
            <a:solidFill>
              <a:srgbClr val="2C190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90" name="Google Shape;290;p14"/>
          <p:cNvSpPr txBox="1"/>
          <p:nvPr/>
        </p:nvSpPr>
        <p:spPr>
          <a:xfrm>
            <a:off x="782449" y="103543"/>
            <a:ext cx="41204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모델링을 위한 데이터 탐색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"/>
          <p:cNvSpPr/>
          <p:nvPr/>
        </p:nvSpPr>
        <p:spPr>
          <a:xfrm>
            <a:off x="6096000" y="-1"/>
            <a:ext cx="6096000" cy="6858001"/>
          </a:xfrm>
          <a:prstGeom prst="rect">
            <a:avLst/>
          </a:prstGeom>
          <a:solidFill>
            <a:srgbClr val="81863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야구, 사람, 실외, 플레이어이(가) 표시된 사진&#10;&#10;매우 높은 신뢰도로 생성된 설명" id="296" name="Google Shape;2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87474" y="4401379"/>
            <a:ext cx="1704526" cy="2571484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15"/>
          <p:cNvSpPr txBox="1"/>
          <p:nvPr/>
        </p:nvSpPr>
        <p:spPr>
          <a:xfrm>
            <a:off x="838283" y="5155572"/>
            <a:ext cx="4278954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앞서 정한 배럴의 기준에 따라 </a:t>
            </a: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배럴 타구 횟수</a:t>
            </a: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배럴 타구 비율</a:t>
            </a: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평균 발사각</a:t>
            </a: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평균 속도</a:t>
            </a: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를 타구 데이터로부터 추출함 -&gt; </a:t>
            </a: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배럴데이터 </a:t>
            </a:r>
            <a:endParaRPr/>
          </a:p>
        </p:txBody>
      </p:sp>
      <p:pic>
        <p:nvPicPr>
          <p:cNvPr id="298" name="Google Shape;298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9161" y="1147419"/>
            <a:ext cx="4377199" cy="38052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15"/>
          <p:cNvPicPr preferRelativeResize="0"/>
          <p:nvPr/>
        </p:nvPicPr>
        <p:blipFill rotWithShape="1">
          <a:blip r:embed="rId5">
            <a:alphaModFix/>
          </a:blip>
          <a:srcRect b="0" l="969" r="0" t="0"/>
          <a:stretch/>
        </p:blipFill>
        <p:spPr>
          <a:xfrm>
            <a:off x="6491339" y="1232513"/>
            <a:ext cx="5305321" cy="3635055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15"/>
          <p:cNvSpPr txBox="1"/>
          <p:nvPr/>
        </p:nvSpPr>
        <p:spPr>
          <a:xfrm>
            <a:off x="6834515" y="5124120"/>
            <a:ext cx="4623937" cy="11695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크롤링한 데이터에 Player 데이터의 PCODE를 할당 후 배럴 추출 데이터와 병합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결측치는 계산식을 사용하여 채우거나 대체 가능한 지표를 사용함</a:t>
            </a:r>
            <a:endParaRPr/>
          </a:p>
          <a:p>
            <a:pPr indent="-1968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1" name="Google Shape;301;p15"/>
          <p:cNvSpPr txBox="1"/>
          <p:nvPr/>
        </p:nvSpPr>
        <p:spPr>
          <a:xfrm>
            <a:off x="789161" y="534430"/>
            <a:ext cx="55726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전처리 및 EDA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2" name="Google Shape;302;p15"/>
          <p:cNvSpPr txBox="1"/>
          <p:nvPr/>
        </p:nvSpPr>
        <p:spPr>
          <a:xfrm>
            <a:off x="94058" y="72766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2루</a:t>
            </a:r>
            <a:endParaRPr sz="2400">
              <a:solidFill>
                <a:srgbClr val="2C190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03" name="Google Shape;303;p15"/>
          <p:cNvCxnSpPr/>
          <p:nvPr/>
        </p:nvCxnSpPr>
        <p:spPr>
          <a:xfrm flipH="1">
            <a:off x="686549" y="159753"/>
            <a:ext cx="4" cy="545995"/>
          </a:xfrm>
          <a:prstGeom prst="straightConnector1">
            <a:avLst/>
          </a:prstGeom>
          <a:noFill/>
          <a:ln cap="flat" cmpd="sng" w="28575">
            <a:solidFill>
              <a:srgbClr val="2C190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04" name="Google Shape;304;p15"/>
          <p:cNvSpPr txBox="1"/>
          <p:nvPr/>
        </p:nvSpPr>
        <p:spPr>
          <a:xfrm>
            <a:off x="782449" y="103543"/>
            <a:ext cx="41204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모델링을 위한 데이터 탐색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6"/>
          <p:cNvSpPr/>
          <p:nvPr/>
        </p:nvSpPr>
        <p:spPr>
          <a:xfrm>
            <a:off x="6096000" y="-1"/>
            <a:ext cx="6096000" cy="6858001"/>
          </a:xfrm>
          <a:prstGeom prst="rect">
            <a:avLst/>
          </a:prstGeom>
          <a:solidFill>
            <a:srgbClr val="81863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야구, 사람, 실외, 플레이어이(가) 표시된 사진&#10;&#10;매우 높은 신뢰도로 생성된 설명" id="310" name="Google Shape;31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87474" y="4401379"/>
            <a:ext cx="1704526" cy="2571484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16"/>
          <p:cNvSpPr txBox="1"/>
          <p:nvPr/>
        </p:nvSpPr>
        <p:spPr>
          <a:xfrm>
            <a:off x="782449" y="4902290"/>
            <a:ext cx="4278954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포지션별 OPS 차이는 크게 유의미하게 나타나지 않음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미정(트레이드 직후, 누락, 참여 게임 수가 적은 경우)집단은 분산이 큼</a:t>
            </a:r>
            <a:endParaRPr/>
          </a:p>
        </p:txBody>
      </p:sp>
      <p:sp>
        <p:nvSpPr>
          <p:cNvPr id="312" name="Google Shape;312;p16"/>
          <p:cNvSpPr txBox="1"/>
          <p:nvPr/>
        </p:nvSpPr>
        <p:spPr>
          <a:xfrm>
            <a:off x="7167100" y="4902290"/>
            <a:ext cx="4278954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b="1"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wRC+ 지표는 </a:t>
            </a: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계산식으로 결측치를 채우기 힘든 지표였으나 </a:t>
            </a:r>
            <a:r>
              <a:rPr b="1"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wOBA와 상관관계가 99프로</a:t>
            </a: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로 나타나서 제거함</a:t>
            </a:r>
            <a:endParaRPr/>
          </a:p>
        </p:txBody>
      </p:sp>
      <p:sp>
        <p:nvSpPr>
          <p:cNvPr id="313" name="Google Shape;313;p16"/>
          <p:cNvSpPr txBox="1"/>
          <p:nvPr/>
        </p:nvSpPr>
        <p:spPr>
          <a:xfrm>
            <a:off x="789161" y="534430"/>
            <a:ext cx="55726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전처리 및 EDA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4" name="Google Shape;314;p16"/>
          <p:cNvSpPr txBox="1"/>
          <p:nvPr/>
        </p:nvSpPr>
        <p:spPr>
          <a:xfrm>
            <a:off x="94058" y="72766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2루</a:t>
            </a:r>
            <a:endParaRPr sz="2400">
              <a:solidFill>
                <a:srgbClr val="2C190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15" name="Google Shape;315;p16"/>
          <p:cNvCxnSpPr/>
          <p:nvPr/>
        </p:nvCxnSpPr>
        <p:spPr>
          <a:xfrm flipH="1">
            <a:off x="686549" y="159753"/>
            <a:ext cx="4" cy="545995"/>
          </a:xfrm>
          <a:prstGeom prst="straightConnector1">
            <a:avLst/>
          </a:prstGeom>
          <a:noFill/>
          <a:ln cap="flat" cmpd="sng" w="28575">
            <a:solidFill>
              <a:srgbClr val="2C190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16" name="Google Shape;316;p16"/>
          <p:cNvSpPr txBox="1"/>
          <p:nvPr/>
        </p:nvSpPr>
        <p:spPr>
          <a:xfrm>
            <a:off x="782449" y="103543"/>
            <a:ext cx="41204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모델링을 위한 데이터 탐색</a:t>
            </a:r>
            <a:endParaRPr/>
          </a:p>
        </p:txBody>
      </p:sp>
      <p:pic>
        <p:nvPicPr>
          <p:cNvPr id="317" name="Google Shape;317;p16"/>
          <p:cNvPicPr preferRelativeResize="0"/>
          <p:nvPr/>
        </p:nvPicPr>
        <p:blipFill rotWithShape="1">
          <a:blip r:embed="rId4">
            <a:alphaModFix/>
          </a:blip>
          <a:srcRect b="2089" l="0" r="0" t="0"/>
          <a:stretch/>
        </p:blipFill>
        <p:spPr>
          <a:xfrm>
            <a:off x="1120409" y="1609014"/>
            <a:ext cx="3444538" cy="2954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43068" y="1663920"/>
            <a:ext cx="4527019" cy="28449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7"/>
          <p:cNvSpPr/>
          <p:nvPr/>
        </p:nvSpPr>
        <p:spPr>
          <a:xfrm>
            <a:off x="6096000" y="-1"/>
            <a:ext cx="6096000" cy="6858001"/>
          </a:xfrm>
          <a:prstGeom prst="rect">
            <a:avLst/>
          </a:prstGeom>
          <a:solidFill>
            <a:srgbClr val="81863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야구, 사람, 실외, 플레이어이(가) 표시된 사진&#10;&#10;매우 높은 신뢰도로 생성된 설명" id="324" name="Google Shape;32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87474" y="4401379"/>
            <a:ext cx="1704526" cy="2571484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17"/>
          <p:cNvSpPr txBox="1"/>
          <p:nvPr/>
        </p:nvSpPr>
        <p:spPr>
          <a:xfrm>
            <a:off x="1557840" y="5335678"/>
            <a:ext cx="427895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OPS와 상관관계 0.5 기준으로 나눔</a:t>
            </a:r>
            <a:endParaRPr/>
          </a:p>
        </p:txBody>
      </p:sp>
      <p:sp>
        <p:nvSpPr>
          <p:cNvPr id="326" name="Google Shape;326;p17"/>
          <p:cNvSpPr txBox="1"/>
          <p:nvPr/>
        </p:nvSpPr>
        <p:spPr>
          <a:xfrm>
            <a:off x="6502372" y="5335678"/>
            <a:ext cx="427895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타구 발사각이 클 수록 뜬공 타구가 많이 나오기 때문에 음의 상관이 나온 것으로 보임</a:t>
            </a:r>
            <a:endParaRPr/>
          </a:p>
        </p:txBody>
      </p:sp>
      <p:sp>
        <p:nvSpPr>
          <p:cNvPr id="327" name="Google Shape;327;p17"/>
          <p:cNvSpPr txBox="1"/>
          <p:nvPr/>
        </p:nvSpPr>
        <p:spPr>
          <a:xfrm>
            <a:off x="789161" y="534430"/>
            <a:ext cx="55726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전처리 및 EDA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8" name="Google Shape;328;p17"/>
          <p:cNvSpPr txBox="1"/>
          <p:nvPr/>
        </p:nvSpPr>
        <p:spPr>
          <a:xfrm>
            <a:off x="94058" y="72766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2루</a:t>
            </a:r>
            <a:endParaRPr sz="2400">
              <a:solidFill>
                <a:srgbClr val="2C190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29" name="Google Shape;329;p17"/>
          <p:cNvCxnSpPr/>
          <p:nvPr/>
        </p:nvCxnSpPr>
        <p:spPr>
          <a:xfrm flipH="1">
            <a:off x="686549" y="159753"/>
            <a:ext cx="4" cy="545995"/>
          </a:xfrm>
          <a:prstGeom prst="straightConnector1">
            <a:avLst/>
          </a:prstGeom>
          <a:noFill/>
          <a:ln cap="flat" cmpd="sng" w="28575">
            <a:solidFill>
              <a:srgbClr val="2C190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30" name="Google Shape;330;p17"/>
          <p:cNvSpPr txBox="1"/>
          <p:nvPr/>
        </p:nvSpPr>
        <p:spPr>
          <a:xfrm>
            <a:off x="782449" y="103543"/>
            <a:ext cx="41204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모델링을 위한 데이터 탐색</a:t>
            </a:r>
            <a:endParaRPr/>
          </a:p>
        </p:txBody>
      </p:sp>
      <p:pic>
        <p:nvPicPr>
          <p:cNvPr id="331" name="Google Shape;331;p17"/>
          <p:cNvPicPr preferRelativeResize="0"/>
          <p:nvPr/>
        </p:nvPicPr>
        <p:blipFill rotWithShape="1">
          <a:blip r:embed="rId4">
            <a:alphaModFix/>
          </a:blip>
          <a:srcRect b="2648" l="-183" r="182" t="-2649"/>
          <a:stretch/>
        </p:blipFill>
        <p:spPr>
          <a:xfrm>
            <a:off x="1410674" y="1145305"/>
            <a:ext cx="9370652" cy="388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8"/>
          <p:cNvSpPr/>
          <p:nvPr/>
        </p:nvSpPr>
        <p:spPr>
          <a:xfrm>
            <a:off x="6096000" y="-1"/>
            <a:ext cx="6096000" cy="6858001"/>
          </a:xfrm>
          <a:prstGeom prst="rect">
            <a:avLst/>
          </a:prstGeom>
          <a:solidFill>
            <a:srgbClr val="81863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야구, 사람, 실외, 플레이어이(가) 표시된 사진&#10;&#10;매우 높은 신뢰도로 생성된 설명" id="337" name="Google Shape;33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87474" y="4401379"/>
            <a:ext cx="1704526" cy="2571484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18"/>
          <p:cNvSpPr txBox="1"/>
          <p:nvPr/>
        </p:nvSpPr>
        <p:spPr>
          <a:xfrm>
            <a:off x="7390958" y="5530437"/>
            <a:ext cx="3786298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전반적으로 연속형 변수가 많아서 </a:t>
            </a:r>
            <a:r>
              <a:rPr b="1"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산점도를 통해 OPS와 변수의 관계 혹은 변수간의 관계를 확인</a:t>
            </a: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함 </a:t>
            </a:r>
            <a:endParaRPr/>
          </a:p>
        </p:txBody>
      </p:sp>
      <p:sp>
        <p:nvSpPr>
          <p:cNvPr id="339" name="Google Shape;339;p18"/>
          <p:cNvSpPr txBox="1"/>
          <p:nvPr/>
        </p:nvSpPr>
        <p:spPr>
          <a:xfrm>
            <a:off x="789161" y="534430"/>
            <a:ext cx="55726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전처리 및 EDA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0" name="Google Shape;340;p18"/>
          <p:cNvSpPr txBox="1"/>
          <p:nvPr/>
        </p:nvSpPr>
        <p:spPr>
          <a:xfrm>
            <a:off x="94058" y="72766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2루</a:t>
            </a:r>
            <a:endParaRPr sz="2400">
              <a:solidFill>
                <a:srgbClr val="2C190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41" name="Google Shape;341;p18"/>
          <p:cNvCxnSpPr/>
          <p:nvPr/>
        </p:nvCxnSpPr>
        <p:spPr>
          <a:xfrm flipH="1">
            <a:off x="686549" y="159753"/>
            <a:ext cx="4" cy="545995"/>
          </a:xfrm>
          <a:prstGeom prst="straightConnector1">
            <a:avLst/>
          </a:prstGeom>
          <a:noFill/>
          <a:ln cap="flat" cmpd="sng" w="28575">
            <a:solidFill>
              <a:srgbClr val="2C190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42" name="Google Shape;342;p18"/>
          <p:cNvSpPr txBox="1"/>
          <p:nvPr/>
        </p:nvSpPr>
        <p:spPr>
          <a:xfrm>
            <a:off x="782449" y="103543"/>
            <a:ext cx="41204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모델링을 위한 데이터 탐색</a:t>
            </a:r>
            <a:endParaRPr/>
          </a:p>
        </p:txBody>
      </p:sp>
      <p:pic>
        <p:nvPicPr>
          <p:cNvPr id="343" name="Google Shape;343;p18"/>
          <p:cNvPicPr preferRelativeResize="0"/>
          <p:nvPr/>
        </p:nvPicPr>
        <p:blipFill rotWithShape="1">
          <a:blip r:embed="rId4">
            <a:alphaModFix/>
          </a:blip>
          <a:srcRect b="1046" l="0" r="0" t="0"/>
          <a:stretch/>
        </p:blipFill>
        <p:spPr>
          <a:xfrm>
            <a:off x="782449" y="1113974"/>
            <a:ext cx="4671940" cy="463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543635" y="1036507"/>
            <a:ext cx="3298064" cy="20216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18"/>
          <p:cNvPicPr preferRelativeResize="0"/>
          <p:nvPr/>
        </p:nvPicPr>
        <p:blipFill rotWithShape="1">
          <a:blip r:embed="rId6">
            <a:alphaModFix/>
          </a:blip>
          <a:srcRect b="1101" l="-1811" r="1811" t="-1102"/>
          <a:stretch/>
        </p:blipFill>
        <p:spPr>
          <a:xfrm>
            <a:off x="7502718" y="3428999"/>
            <a:ext cx="3379898" cy="187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9"/>
          <p:cNvSpPr/>
          <p:nvPr/>
        </p:nvSpPr>
        <p:spPr>
          <a:xfrm>
            <a:off x="6096000" y="-1"/>
            <a:ext cx="6096000" cy="6858001"/>
          </a:xfrm>
          <a:prstGeom prst="rect">
            <a:avLst/>
          </a:prstGeom>
          <a:solidFill>
            <a:srgbClr val="81863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야구, 사람, 실외, 플레이어이(가) 표시된 사진&#10;&#10;매우 높은 신뢰도로 생성된 설명" id="351" name="Google Shape;35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87474" y="4401379"/>
            <a:ext cx="1704526" cy="2571484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19"/>
          <p:cNvSpPr txBox="1"/>
          <p:nvPr/>
        </p:nvSpPr>
        <p:spPr>
          <a:xfrm>
            <a:off x="742472" y="4886901"/>
            <a:ext cx="437233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1루타 변수를 추가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특성 선택과 칼럼 추가 작업을 위한 칼럼 정리</a:t>
            </a:r>
            <a:endParaRPr/>
          </a:p>
        </p:txBody>
      </p:sp>
      <p:sp>
        <p:nvSpPr>
          <p:cNvPr id="353" name="Google Shape;353;p19"/>
          <p:cNvSpPr txBox="1"/>
          <p:nvPr/>
        </p:nvSpPr>
        <p:spPr>
          <a:xfrm>
            <a:off x="6887982" y="4840734"/>
            <a:ext cx="427895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b="1"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과거 누적 데이터 칼럼 생성을 위한 함수 선언</a:t>
            </a:r>
            <a:endParaRPr b="1"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과거 누적 성적으로 특성으로 사용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4" name="Google Shape;354;p19"/>
          <p:cNvSpPr txBox="1"/>
          <p:nvPr/>
        </p:nvSpPr>
        <p:spPr>
          <a:xfrm>
            <a:off x="789161" y="534430"/>
            <a:ext cx="55726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특성공학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5" name="Google Shape;355;p19"/>
          <p:cNvSpPr txBox="1"/>
          <p:nvPr/>
        </p:nvSpPr>
        <p:spPr>
          <a:xfrm>
            <a:off x="94058" y="72766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2루</a:t>
            </a:r>
            <a:endParaRPr sz="2400">
              <a:solidFill>
                <a:srgbClr val="2C190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56" name="Google Shape;356;p19"/>
          <p:cNvCxnSpPr/>
          <p:nvPr/>
        </p:nvCxnSpPr>
        <p:spPr>
          <a:xfrm flipH="1">
            <a:off x="686549" y="159753"/>
            <a:ext cx="4" cy="545995"/>
          </a:xfrm>
          <a:prstGeom prst="straightConnector1">
            <a:avLst/>
          </a:prstGeom>
          <a:noFill/>
          <a:ln cap="flat" cmpd="sng" w="28575">
            <a:solidFill>
              <a:srgbClr val="2C190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57" name="Google Shape;357;p19"/>
          <p:cNvSpPr txBox="1"/>
          <p:nvPr/>
        </p:nvSpPr>
        <p:spPr>
          <a:xfrm>
            <a:off x="782449" y="103543"/>
            <a:ext cx="41204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모델링을 위한 데이터 탐색</a:t>
            </a:r>
            <a:endParaRPr/>
          </a:p>
        </p:txBody>
      </p:sp>
      <p:pic>
        <p:nvPicPr>
          <p:cNvPr id="358" name="Google Shape;358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5783" y="1766335"/>
            <a:ext cx="4465707" cy="2552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670844" y="1868659"/>
            <a:ext cx="4946311" cy="25251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18630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 txBox="1"/>
          <p:nvPr/>
        </p:nvSpPr>
        <p:spPr>
          <a:xfrm>
            <a:off x="459697" y="1440544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1루</a:t>
            </a:r>
            <a:endParaRPr sz="2400">
              <a:solidFill>
                <a:srgbClr val="F9FAFD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8587703" y="4108635"/>
            <a:ext cx="1691149" cy="1646819"/>
          </a:xfrm>
          <a:prstGeom prst="ellipse">
            <a:avLst/>
          </a:prstGeom>
          <a:solidFill>
            <a:srgbClr val="944A2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0" name="Google Shape;100;p2"/>
          <p:cNvSpPr/>
          <p:nvPr/>
        </p:nvSpPr>
        <p:spPr>
          <a:xfrm rot="6593428">
            <a:off x="6023469" y="-5405470"/>
            <a:ext cx="10346060" cy="11041502"/>
          </a:xfrm>
          <a:prstGeom prst="diamond">
            <a:avLst/>
          </a:prstGeom>
          <a:noFill/>
          <a:ln cap="flat" cmpd="sng" w="101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1" name="Google Shape;101;p2"/>
          <p:cNvSpPr txBox="1"/>
          <p:nvPr/>
        </p:nvSpPr>
        <p:spPr>
          <a:xfrm>
            <a:off x="1322032" y="2971181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2루</a:t>
            </a:r>
            <a:endParaRPr sz="2400">
              <a:solidFill>
                <a:srgbClr val="F9FAFD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야구, 스포츠, 운동경기이(가) 표시된 사진&#10;&#10;매우 높은 신뢰도로 생성된 설명" id="102" name="Google Shape;10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04027" y="1178621"/>
            <a:ext cx="791316" cy="791316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"/>
          <p:cNvSpPr txBox="1"/>
          <p:nvPr/>
        </p:nvSpPr>
        <p:spPr>
          <a:xfrm>
            <a:off x="520439" y="4289498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3루</a:t>
            </a:r>
            <a:endParaRPr sz="2400">
              <a:solidFill>
                <a:srgbClr val="F9FAFD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04" name="Google Shape;104;p2"/>
          <p:cNvCxnSpPr/>
          <p:nvPr/>
        </p:nvCxnSpPr>
        <p:spPr>
          <a:xfrm flipH="1">
            <a:off x="1096214" y="-108155"/>
            <a:ext cx="1558496" cy="1824364"/>
          </a:xfrm>
          <a:prstGeom prst="straightConnector1">
            <a:avLst/>
          </a:prstGeom>
          <a:noFill/>
          <a:ln cap="flat" cmpd="sng" w="76200">
            <a:solidFill>
              <a:srgbClr val="F9FAFD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5" name="Google Shape;105;p2"/>
          <p:cNvCxnSpPr/>
          <p:nvPr/>
        </p:nvCxnSpPr>
        <p:spPr>
          <a:xfrm>
            <a:off x="1162396" y="2079949"/>
            <a:ext cx="1297811" cy="1094331"/>
          </a:xfrm>
          <a:prstGeom prst="straightConnector1">
            <a:avLst/>
          </a:prstGeom>
          <a:noFill/>
          <a:ln cap="flat" cmpd="sng" w="76200">
            <a:solidFill>
              <a:srgbClr val="F9FAFD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6" name="Google Shape;106;p2"/>
          <p:cNvCxnSpPr/>
          <p:nvPr/>
        </p:nvCxnSpPr>
        <p:spPr>
          <a:xfrm flipH="1">
            <a:off x="1347200" y="3341875"/>
            <a:ext cx="922756" cy="1153061"/>
          </a:xfrm>
          <a:prstGeom prst="straightConnector1">
            <a:avLst/>
          </a:prstGeom>
          <a:noFill/>
          <a:ln cap="flat" cmpd="sng" w="76200">
            <a:solidFill>
              <a:srgbClr val="F9FAFD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7" name="Google Shape;107;p2"/>
          <p:cNvCxnSpPr/>
          <p:nvPr/>
        </p:nvCxnSpPr>
        <p:spPr>
          <a:xfrm>
            <a:off x="1149411" y="4686840"/>
            <a:ext cx="2898824" cy="2325854"/>
          </a:xfrm>
          <a:prstGeom prst="straightConnector1">
            <a:avLst/>
          </a:prstGeom>
          <a:noFill/>
          <a:ln cap="flat" cmpd="sng" w="76200">
            <a:solidFill>
              <a:srgbClr val="F9FAFD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8" name="Google Shape;108;p2"/>
          <p:cNvSpPr/>
          <p:nvPr/>
        </p:nvSpPr>
        <p:spPr>
          <a:xfrm rot="-2994025">
            <a:off x="2006730" y="3017146"/>
            <a:ext cx="366243" cy="373385"/>
          </a:xfrm>
          <a:prstGeom prst="rect">
            <a:avLst/>
          </a:prstGeom>
          <a:solidFill>
            <a:srgbClr val="F9FAF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9FAFD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9" name="Google Shape;109;p2"/>
          <p:cNvSpPr/>
          <p:nvPr/>
        </p:nvSpPr>
        <p:spPr>
          <a:xfrm rot="-2930487">
            <a:off x="966290" y="1693321"/>
            <a:ext cx="366243" cy="373385"/>
          </a:xfrm>
          <a:prstGeom prst="rect">
            <a:avLst/>
          </a:prstGeom>
          <a:solidFill>
            <a:srgbClr val="F9FAF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0" name="Google Shape;110;p2"/>
          <p:cNvSpPr/>
          <p:nvPr/>
        </p:nvSpPr>
        <p:spPr>
          <a:xfrm rot="-3082579">
            <a:off x="1227371" y="4464651"/>
            <a:ext cx="366243" cy="373385"/>
          </a:xfrm>
          <a:prstGeom prst="rect">
            <a:avLst/>
          </a:prstGeom>
          <a:solidFill>
            <a:srgbClr val="F9FAF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1" name="Google Shape;111;p2"/>
          <p:cNvSpPr txBox="1"/>
          <p:nvPr/>
        </p:nvSpPr>
        <p:spPr>
          <a:xfrm>
            <a:off x="1597300" y="1379580"/>
            <a:ext cx="4120458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32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배럴의 정의</a:t>
            </a:r>
            <a:endParaRPr/>
          </a:p>
        </p:txBody>
      </p:sp>
      <p:sp>
        <p:nvSpPr>
          <p:cNvPr id="112" name="Google Shape;112;p2"/>
          <p:cNvSpPr txBox="1"/>
          <p:nvPr/>
        </p:nvSpPr>
        <p:spPr>
          <a:xfrm>
            <a:off x="2562036" y="2877923"/>
            <a:ext cx="5115114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32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모델링을 위한 데이터 탐색</a:t>
            </a:r>
            <a:endParaRPr/>
          </a:p>
        </p:txBody>
      </p:sp>
      <p:sp>
        <p:nvSpPr>
          <p:cNvPr id="113" name="Google Shape;113;p2"/>
          <p:cNvSpPr txBox="1"/>
          <p:nvPr/>
        </p:nvSpPr>
        <p:spPr>
          <a:xfrm>
            <a:off x="1892795" y="4260885"/>
            <a:ext cx="4120458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32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타자 성적 예측 모델</a:t>
            </a:r>
            <a:endParaRPr/>
          </a:p>
        </p:txBody>
      </p:sp>
      <p:sp>
        <p:nvSpPr>
          <p:cNvPr id="114" name="Google Shape;114;p2"/>
          <p:cNvSpPr txBox="1"/>
          <p:nvPr/>
        </p:nvSpPr>
        <p:spPr>
          <a:xfrm>
            <a:off x="1672759" y="1902209"/>
            <a:ext cx="3527907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F9FAFD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필요성</a:t>
            </a:r>
            <a:endParaRPr sz="1400">
              <a:solidFill>
                <a:srgbClr val="F9FAFD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F9FAFD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 탐색</a:t>
            </a:r>
            <a:endParaRPr sz="1400">
              <a:solidFill>
                <a:srgbClr val="F9FAFD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F9FAFD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배럴 기준</a:t>
            </a:r>
            <a:endParaRPr/>
          </a:p>
        </p:txBody>
      </p:sp>
      <p:sp>
        <p:nvSpPr>
          <p:cNvPr id="115" name="Google Shape;115;p2"/>
          <p:cNvSpPr txBox="1"/>
          <p:nvPr/>
        </p:nvSpPr>
        <p:spPr>
          <a:xfrm>
            <a:off x="2562036" y="3462698"/>
            <a:ext cx="3527907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F9FAFD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 수집</a:t>
            </a:r>
            <a:endParaRPr sz="1400">
              <a:solidFill>
                <a:srgbClr val="F9FAFD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F9FAFD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전처리 및 EDA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F9FAFD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특성 공학</a:t>
            </a:r>
            <a:endParaRPr/>
          </a:p>
        </p:txBody>
      </p:sp>
      <p:sp>
        <p:nvSpPr>
          <p:cNvPr id="116" name="Google Shape;116;p2"/>
          <p:cNvSpPr txBox="1"/>
          <p:nvPr/>
        </p:nvSpPr>
        <p:spPr>
          <a:xfrm>
            <a:off x="1982766" y="4751163"/>
            <a:ext cx="352790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F9FAFD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 탐색</a:t>
            </a:r>
            <a:endParaRPr sz="1400">
              <a:solidFill>
                <a:srgbClr val="F9FAFD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F9FAFD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 채택</a:t>
            </a:r>
            <a:endParaRPr sz="1400">
              <a:solidFill>
                <a:srgbClr val="F9FAFD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0"/>
          <p:cNvSpPr/>
          <p:nvPr/>
        </p:nvSpPr>
        <p:spPr>
          <a:xfrm>
            <a:off x="6096000" y="-1"/>
            <a:ext cx="6096000" cy="6858001"/>
          </a:xfrm>
          <a:prstGeom prst="rect">
            <a:avLst/>
          </a:prstGeom>
          <a:solidFill>
            <a:srgbClr val="81863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야구, 사람, 실외, 플레이어이(가) 표시된 사진&#10;&#10;매우 높은 신뢰도로 생성된 설명" id="365" name="Google Shape;36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87474" y="4401379"/>
            <a:ext cx="1704526" cy="2571484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20"/>
          <p:cNvSpPr txBox="1"/>
          <p:nvPr/>
        </p:nvSpPr>
        <p:spPr>
          <a:xfrm>
            <a:off x="910118" y="4763791"/>
            <a:ext cx="4278954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1시즌, 2시즌(n시즌) 과거 칼럼 생성을 위한 함수 선언</a:t>
            </a:r>
            <a:endParaRPr b="1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과거의 데이터를 특성으로 사용할 예정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7" name="Google Shape;367;p20"/>
          <p:cNvSpPr txBox="1"/>
          <p:nvPr/>
        </p:nvSpPr>
        <p:spPr>
          <a:xfrm>
            <a:off x="7107538" y="5418185"/>
            <a:ext cx="427895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학습, 평가, 예측을 위한 데이터 셋 설정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8" name="Google Shape;368;p20"/>
          <p:cNvSpPr txBox="1"/>
          <p:nvPr/>
        </p:nvSpPr>
        <p:spPr>
          <a:xfrm>
            <a:off x="789161" y="534430"/>
            <a:ext cx="55726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특성공학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9" name="Google Shape;369;p20"/>
          <p:cNvSpPr txBox="1"/>
          <p:nvPr/>
        </p:nvSpPr>
        <p:spPr>
          <a:xfrm>
            <a:off x="94058" y="72766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2루</a:t>
            </a:r>
            <a:endParaRPr sz="2400">
              <a:solidFill>
                <a:srgbClr val="2C190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70" name="Google Shape;370;p20"/>
          <p:cNvCxnSpPr/>
          <p:nvPr/>
        </p:nvCxnSpPr>
        <p:spPr>
          <a:xfrm flipH="1">
            <a:off x="686549" y="159753"/>
            <a:ext cx="4" cy="545995"/>
          </a:xfrm>
          <a:prstGeom prst="straightConnector1">
            <a:avLst/>
          </a:prstGeom>
          <a:noFill/>
          <a:ln cap="flat" cmpd="sng" w="28575">
            <a:solidFill>
              <a:srgbClr val="2C190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71" name="Google Shape;371;p20"/>
          <p:cNvSpPr txBox="1"/>
          <p:nvPr/>
        </p:nvSpPr>
        <p:spPr>
          <a:xfrm>
            <a:off x="782449" y="103543"/>
            <a:ext cx="41204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모델링을 위한 데이터 탐색</a:t>
            </a:r>
            <a:endParaRPr/>
          </a:p>
        </p:txBody>
      </p:sp>
      <p:pic>
        <p:nvPicPr>
          <p:cNvPr id="372" name="Google Shape;372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2449" y="2032605"/>
            <a:ext cx="4534293" cy="22633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543349" y="1079448"/>
            <a:ext cx="3407332" cy="416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1"/>
          <p:cNvSpPr/>
          <p:nvPr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81863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야구, 사람, 실외, 플레이어이(가) 표시된 사진&#10;&#10;매우 높은 신뢰도로 생성된 설명" id="379" name="Google Shape;379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87474" y="4401379"/>
            <a:ext cx="1704526" cy="2571484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21"/>
          <p:cNvSpPr txBox="1"/>
          <p:nvPr/>
        </p:nvSpPr>
        <p:spPr>
          <a:xfrm>
            <a:off x="7043067" y="1246923"/>
            <a:ext cx="439789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학습 데이터: 2019 시즌 데이터</a:t>
            </a:r>
            <a:r>
              <a:rPr lang="ko-KR" sz="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size=(194x102)</a:t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81" name="Google Shape;381;p21"/>
          <p:cNvSpPr txBox="1"/>
          <p:nvPr/>
        </p:nvSpPr>
        <p:spPr>
          <a:xfrm>
            <a:off x="789161" y="534430"/>
            <a:ext cx="55726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 탐색</a:t>
            </a:r>
            <a:endParaRPr/>
          </a:p>
        </p:txBody>
      </p:sp>
      <p:sp>
        <p:nvSpPr>
          <p:cNvPr id="382" name="Google Shape;382;p21"/>
          <p:cNvSpPr txBox="1"/>
          <p:nvPr/>
        </p:nvSpPr>
        <p:spPr>
          <a:xfrm>
            <a:off x="94058" y="72766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3루</a:t>
            </a:r>
            <a:endParaRPr sz="2400">
              <a:solidFill>
                <a:srgbClr val="2C190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83" name="Google Shape;383;p21"/>
          <p:cNvCxnSpPr/>
          <p:nvPr/>
        </p:nvCxnSpPr>
        <p:spPr>
          <a:xfrm flipH="1">
            <a:off x="686549" y="159753"/>
            <a:ext cx="4" cy="545995"/>
          </a:xfrm>
          <a:prstGeom prst="straightConnector1">
            <a:avLst/>
          </a:prstGeom>
          <a:noFill/>
          <a:ln cap="flat" cmpd="sng" w="28575">
            <a:solidFill>
              <a:srgbClr val="2C190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84" name="Google Shape;384;p21"/>
          <p:cNvSpPr txBox="1"/>
          <p:nvPr/>
        </p:nvSpPr>
        <p:spPr>
          <a:xfrm>
            <a:off x="782449" y="103543"/>
            <a:ext cx="41204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타자 성적 예측 모델</a:t>
            </a:r>
            <a:endParaRPr/>
          </a:p>
        </p:txBody>
      </p:sp>
      <p:pic>
        <p:nvPicPr>
          <p:cNvPr descr="New features in H2O 3.18 | H2O.ai" id="385" name="Google Shape;385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5580" y="1010079"/>
            <a:ext cx="2519367" cy="73311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ightGBM(LGBM)" id="386" name="Google Shape;386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474804" y="1743197"/>
            <a:ext cx="2989790" cy="73808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21"/>
          <p:cNvPicPr preferRelativeResize="0"/>
          <p:nvPr/>
        </p:nvPicPr>
        <p:blipFill rotWithShape="1">
          <a:blip r:embed="rId6">
            <a:alphaModFix/>
          </a:blip>
          <a:srcRect b="23397" l="0" r="0" t="0"/>
          <a:stretch/>
        </p:blipFill>
        <p:spPr>
          <a:xfrm>
            <a:off x="540671" y="2654822"/>
            <a:ext cx="3429028" cy="5595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idge, Lasso, Elastic Net] Regression" id="388" name="Google Shape;388;p2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541920" y="3387940"/>
            <a:ext cx="3922674" cy="1767757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21"/>
          <p:cNvSpPr/>
          <p:nvPr/>
        </p:nvSpPr>
        <p:spPr>
          <a:xfrm>
            <a:off x="7040948" y="1743196"/>
            <a:ext cx="4105526" cy="1601887"/>
          </a:xfrm>
          <a:prstGeom prst="rect">
            <a:avLst/>
          </a:prstGeom>
          <a:solidFill>
            <a:srgbClr val="F9FAFD"/>
          </a:solidFill>
          <a:ln cap="flat" cmpd="sng" w="1270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90" name="Google Shape;390;p21"/>
          <p:cNvSpPr/>
          <p:nvPr/>
        </p:nvSpPr>
        <p:spPr>
          <a:xfrm>
            <a:off x="7049913" y="1991100"/>
            <a:ext cx="1096741" cy="1346852"/>
          </a:xfrm>
          <a:prstGeom prst="rect">
            <a:avLst/>
          </a:prstGeom>
          <a:noFill/>
          <a:ln cap="flat" cmpd="sng" w="190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2019 성적</a:t>
            </a:r>
            <a:endParaRPr/>
          </a:p>
        </p:txBody>
      </p:sp>
      <p:sp>
        <p:nvSpPr>
          <p:cNvPr id="391" name="Google Shape;391;p21"/>
          <p:cNvSpPr/>
          <p:nvPr/>
        </p:nvSpPr>
        <p:spPr>
          <a:xfrm>
            <a:off x="8145224" y="1991100"/>
            <a:ext cx="1096740" cy="1346851"/>
          </a:xfrm>
          <a:prstGeom prst="rect">
            <a:avLst/>
          </a:prstGeom>
          <a:noFill/>
          <a:ln cap="flat" cmpd="sng" w="190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2019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누적 성적</a:t>
            </a:r>
            <a:endParaRPr/>
          </a:p>
        </p:txBody>
      </p:sp>
      <p:sp>
        <p:nvSpPr>
          <p:cNvPr id="392" name="Google Shape;392;p21"/>
          <p:cNvSpPr/>
          <p:nvPr/>
        </p:nvSpPr>
        <p:spPr>
          <a:xfrm>
            <a:off x="9241964" y="1991096"/>
            <a:ext cx="1096740" cy="1346853"/>
          </a:xfrm>
          <a:prstGeom prst="rect">
            <a:avLst/>
          </a:prstGeom>
          <a:noFill/>
          <a:ln cap="flat" cmpd="sng" w="190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2018 성적</a:t>
            </a:r>
            <a:endParaRPr sz="1200">
              <a:solidFill>
                <a:srgbClr val="C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(1년 전)</a:t>
            </a:r>
            <a:endParaRPr sz="1200">
              <a:solidFill>
                <a:srgbClr val="C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93" name="Google Shape;393;p21"/>
          <p:cNvSpPr/>
          <p:nvPr/>
        </p:nvSpPr>
        <p:spPr>
          <a:xfrm>
            <a:off x="7040949" y="1743197"/>
            <a:ext cx="3302241" cy="238935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Feature</a:t>
            </a:r>
            <a:endParaRPr sz="1200">
              <a:solidFill>
                <a:srgbClr val="C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94" name="Google Shape;394;p21"/>
          <p:cNvSpPr txBox="1"/>
          <p:nvPr/>
        </p:nvSpPr>
        <p:spPr>
          <a:xfrm>
            <a:off x="7087346" y="3498167"/>
            <a:ext cx="439789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평가 데이터: 2020 시즌 데이터</a:t>
            </a:r>
            <a:r>
              <a:rPr lang="ko-KR" sz="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size=(200x102)</a:t>
            </a:r>
            <a:endParaRPr/>
          </a:p>
        </p:txBody>
      </p:sp>
      <p:sp>
        <p:nvSpPr>
          <p:cNvPr id="395" name="Google Shape;395;p21"/>
          <p:cNvSpPr txBox="1"/>
          <p:nvPr/>
        </p:nvSpPr>
        <p:spPr>
          <a:xfrm>
            <a:off x="839042" y="5329241"/>
            <a:ext cx="4625551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XGBoost, LightGBM, Lasso, Ridge, ElasticNet, KNN, Support Vector Machine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 별로 학습, 평가를 진행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96" name="Google Shape;396;p21"/>
          <p:cNvSpPr/>
          <p:nvPr/>
        </p:nvSpPr>
        <p:spPr>
          <a:xfrm>
            <a:off x="10337200" y="1743196"/>
            <a:ext cx="809274" cy="238935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Target</a:t>
            </a:r>
            <a:endParaRPr sz="1200">
              <a:solidFill>
                <a:srgbClr val="C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97" name="Google Shape;397;p21"/>
          <p:cNvSpPr/>
          <p:nvPr/>
        </p:nvSpPr>
        <p:spPr>
          <a:xfrm>
            <a:off x="10347670" y="1989265"/>
            <a:ext cx="798804" cy="1357647"/>
          </a:xfrm>
          <a:prstGeom prst="rect">
            <a:avLst/>
          </a:prstGeom>
          <a:noFill/>
          <a:ln cap="flat" cmpd="sng" w="190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2020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출루율</a:t>
            </a:r>
            <a:endParaRPr sz="1200">
              <a:solidFill>
                <a:srgbClr val="C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장타율</a:t>
            </a:r>
            <a:endParaRPr sz="1200">
              <a:solidFill>
                <a:srgbClr val="C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OPS</a:t>
            </a:r>
            <a:endParaRPr sz="1200">
              <a:solidFill>
                <a:srgbClr val="C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98" name="Google Shape;398;p21"/>
          <p:cNvSpPr/>
          <p:nvPr/>
        </p:nvSpPr>
        <p:spPr>
          <a:xfrm>
            <a:off x="7087346" y="3908423"/>
            <a:ext cx="4105526" cy="1601887"/>
          </a:xfrm>
          <a:prstGeom prst="rect">
            <a:avLst/>
          </a:prstGeom>
          <a:solidFill>
            <a:srgbClr val="F9FAFD"/>
          </a:solidFill>
          <a:ln cap="flat" cmpd="sng" w="1270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99" name="Google Shape;399;p21"/>
          <p:cNvSpPr/>
          <p:nvPr/>
        </p:nvSpPr>
        <p:spPr>
          <a:xfrm>
            <a:off x="7096311" y="4156327"/>
            <a:ext cx="1096741" cy="1346852"/>
          </a:xfrm>
          <a:prstGeom prst="rect">
            <a:avLst/>
          </a:prstGeom>
          <a:noFill/>
          <a:ln cap="flat" cmpd="sng" w="190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2020 성적</a:t>
            </a:r>
            <a:endParaRPr/>
          </a:p>
        </p:txBody>
      </p:sp>
      <p:sp>
        <p:nvSpPr>
          <p:cNvPr id="400" name="Google Shape;400;p21"/>
          <p:cNvSpPr/>
          <p:nvPr/>
        </p:nvSpPr>
        <p:spPr>
          <a:xfrm>
            <a:off x="8191622" y="4156327"/>
            <a:ext cx="1096740" cy="1346851"/>
          </a:xfrm>
          <a:prstGeom prst="rect">
            <a:avLst/>
          </a:prstGeom>
          <a:noFill/>
          <a:ln cap="flat" cmpd="sng" w="190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2020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누적 성적</a:t>
            </a:r>
            <a:endParaRPr/>
          </a:p>
        </p:txBody>
      </p:sp>
      <p:sp>
        <p:nvSpPr>
          <p:cNvPr id="401" name="Google Shape;401;p21"/>
          <p:cNvSpPr/>
          <p:nvPr/>
        </p:nvSpPr>
        <p:spPr>
          <a:xfrm>
            <a:off x="9288362" y="4156323"/>
            <a:ext cx="1096740" cy="1346853"/>
          </a:xfrm>
          <a:prstGeom prst="rect">
            <a:avLst/>
          </a:prstGeom>
          <a:noFill/>
          <a:ln cap="flat" cmpd="sng" w="190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2019 성적</a:t>
            </a:r>
            <a:endParaRPr sz="1200">
              <a:solidFill>
                <a:srgbClr val="C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(1년 전)</a:t>
            </a:r>
            <a:endParaRPr sz="1200">
              <a:solidFill>
                <a:srgbClr val="C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02" name="Google Shape;402;p21"/>
          <p:cNvSpPr/>
          <p:nvPr/>
        </p:nvSpPr>
        <p:spPr>
          <a:xfrm>
            <a:off x="7087347" y="3908424"/>
            <a:ext cx="3302241" cy="238935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Feature</a:t>
            </a:r>
            <a:endParaRPr sz="1200">
              <a:solidFill>
                <a:srgbClr val="C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03" name="Google Shape;403;p21"/>
          <p:cNvSpPr/>
          <p:nvPr/>
        </p:nvSpPr>
        <p:spPr>
          <a:xfrm>
            <a:off x="10383598" y="3908423"/>
            <a:ext cx="809274" cy="238935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Target</a:t>
            </a:r>
            <a:endParaRPr sz="1200">
              <a:solidFill>
                <a:srgbClr val="C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04" name="Google Shape;404;p21"/>
          <p:cNvSpPr/>
          <p:nvPr/>
        </p:nvSpPr>
        <p:spPr>
          <a:xfrm>
            <a:off x="10394068" y="4154492"/>
            <a:ext cx="798804" cy="1357647"/>
          </a:xfrm>
          <a:prstGeom prst="rect">
            <a:avLst/>
          </a:prstGeom>
          <a:noFill/>
          <a:ln cap="flat" cmpd="sng" w="190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2021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전반기</a:t>
            </a:r>
            <a:endParaRPr sz="1200">
              <a:solidFill>
                <a:srgbClr val="C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출루율</a:t>
            </a:r>
            <a:endParaRPr sz="1200">
              <a:solidFill>
                <a:srgbClr val="C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장타율</a:t>
            </a:r>
            <a:endParaRPr sz="1200">
              <a:solidFill>
                <a:srgbClr val="C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OPS</a:t>
            </a:r>
            <a:endParaRPr sz="1200">
              <a:solidFill>
                <a:srgbClr val="C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22"/>
          <p:cNvSpPr/>
          <p:nvPr/>
        </p:nvSpPr>
        <p:spPr>
          <a:xfrm>
            <a:off x="6096000" y="-8966"/>
            <a:ext cx="6096000" cy="6858001"/>
          </a:xfrm>
          <a:prstGeom prst="rect">
            <a:avLst/>
          </a:prstGeom>
          <a:solidFill>
            <a:srgbClr val="81863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야구, 사람, 실외, 플레이어이(가) 표시된 사진&#10;&#10;매우 높은 신뢰도로 생성된 설명" id="410" name="Google Shape;41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87474" y="4401379"/>
            <a:ext cx="1704526" cy="2571484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22"/>
          <p:cNvSpPr txBox="1"/>
          <p:nvPr/>
        </p:nvSpPr>
        <p:spPr>
          <a:xfrm>
            <a:off x="6916919" y="1873150"/>
            <a:ext cx="475896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예측 데이터: 2021 시즌 전반기 데이터</a:t>
            </a:r>
            <a:r>
              <a:rPr lang="ko-KR" sz="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size=(236x99)</a:t>
            </a:r>
            <a:endParaRPr/>
          </a:p>
        </p:txBody>
      </p:sp>
      <p:sp>
        <p:nvSpPr>
          <p:cNvPr id="412" name="Google Shape;412;p22"/>
          <p:cNvSpPr txBox="1"/>
          <p:nvPr/>
        </p:nvSpPr>
        <p:spPr>
          <a:xfrm>
            <a:off x="789161" y="534430"/>
            <a:ext cx="55726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 채택</a:t>
            </a:r>
            <a:endParaRPr/>
          </a:p>
        </p:txBody>
      </p:sp>
      <p:sp>
        <p:nvSpPr>
          <p:cNvPr id="413" name="Google Shape;413;p22"/>
          <p:cNvSpPr txBox="1"/>
          <p:nvPr/>
        </p:nvSpPr>
        <p:spPr>
          <a:xfrm>
            <a:off x="94058" y="72766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3루</a:t>
            </a:r>
            <a:endParaRPr sz="2400">
              <a:solidFill>
                <a:srgbClr val="2C190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14" name="Google Shape;414;p22"/>
          <p:cNvCxnSpPr/>
          <p:nvPr/>
        </p:nvCxnSpPr>
        <p:spPr>
          <a:xfrm flipH="1">
            <a:off x="686549" y="159753"/>
            <a:ext cx="4" cy="545995"/>
          </a:xfrm>
          <a:prstGeom prst="straightConnector1">
            <a:avLst/>
          </a:prstGeom>
          <a:noFill/>
          <a:ln cap="flat" cmpd="sng" w="28575">
            <a:solidFill>
              <a:srgbClr val="2C190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15" name="Google Shape;415;p22"/>
          <p:cNvSpPr txBox="1"/>
          <p:nvPr/>
        </p:nvSpPr>
        <p:spPr>
          <a:xfrm>
            <a:off x="782449" y="103543"/>
            <a:ext cx="41204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타자 성적 예측 모델</a:t>
            </a:r>
            <a:endParaRPr/>
          </a:p>
        </p:txBody>
      </p:sp>
      <p:pic>
        <p:nvPicPr>
          <p:cNvPr id="416" name="Google Shape;416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9971" y="1246923"/>
            <a:ext cx="4905413" cy="2414244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22"/>
          <p:cNvSpPr txBox="1"/>
          <p:nvPr/>
        </p:nvSpPr>
        <p:spPr>
          <a:xfrm>
            <a:off x="701017" y="4065883"/>
            <a:ext cx="4625551" cy="1815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LASSO 모델 채택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학습 데이터가 행에 비해 열이 더 많고, 다중 공선성과 과적합을 해소하는 것이 주요 이슈</a:t>
            </a:r>
            <a:endParaRPr b="1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Ridge 모델은 계수를 완전히 제거하지 않고 0에 가깝게 패널티 부여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LASSO 모델은 </a:t>
            </a: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불필요한 칼럼의 계수를 0으로 만들 수 있기 때문에</a:t>
            </a: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(Xu et.al, 2010) 다중 공선성의 리스크가 큰 본 과제에 적합하다고 판단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8" name="Google Shape;418;p22"/>
          <p:cNvSpPr/>
          <p:nvPr/>
        </p:nvSpPr>
        <p:spPr>
          <a:xfrm>
            <a:off x="7176267" y="2366310"/>
            <a:ext cx="4105526" cy="1601887"/>
          </a:xfrm>
          <a:prstGeom prst="rect">
            <a:avLst/>
          </a:prstGeom>
          <a:solidFill>
            <a:srgbClr val="F9FAFD"/>
          </a:solidFill>
          <a:ln cap="flat" cmpd="sng" w="1270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9" name="Google Shape;419;p22"/>
          <p:cNvSpPr/>
          <p:nvPr/>
        </p:nvSpPr>
        <p:spPr>
          <a:xfrm>
            <a:off x="7185232" y="2614214"/>
            <a:ext cx="1096800" cy="1347000"/>
          </a:xfrm>
          <a:prstGeom prst="rect">
            <a:avLst/>
          </a:prstGeom>
          <a:noFill/>
          <a:ln cap="flat" cmpd="sng" w="190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2021 전반기</a:t>
            </a:r>
            <a:endParaRPr sz="1200">
              <a:solidFill>
                <a:srgbClr val="C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성적</a:t>
            </a:r>
            <a:endParaRPr/>
          </a:p>
        </p:txBody>
      </p:sp>
      <p:sp>
        <p:nvSpPr>
          <p:cNvPr id="420" name="Google Shape;420;p22"/>
          <p:cNvSpPr/>
          <p:nvPr/>
        </p:nvSpPr>
        <p:spPr>
          <a:xfrm>
            <a:off x="8280543" y="2614214"/>
            <a:ext cx="1096800" cy="1347000"/>
          </a:xfrm>
          <a:prstGeom prst="rect">
            <a:avLst/>
          </a:prstGeom>
          <a:noFill/>
          <a:ln cap="flat" cmpd="sng" w="190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2021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누적 성적</a:t>
            </a:r>
            <a:endParaRPr/>
          </a:p>
        </p:txBody>
      </p:sp>
      <p:sp>
        <p:nvSpPr>
          <p:cNvPr id="421" name="Google Shape;421;p22"/>
          <p:cNvSpPr/>
          <p:nvPr/>
        </p:nvSpPr>
        <p:spPr>
          <a:xfrm>
            <a:off x="9377283" y="2614210"/>
            <a:ext cx="1096800" cy="1347000"/>
          </a:xfrm>
          <a:prstGeom prst="rect">
            <a:avLst/>
          </a:prstGeom>
          <a:noFill/>
          <a:ln cap="flat" cmpd="sng" w="190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2020 성적</a:t>
            </a:r>
            <a:endParaRPr sz="1200">
              <a:solidFill>
                <a:srgbClr val="C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(1년 전)</a:t>
            </a:r>
            <a:endParaRPr sz="1200">
              <a:solidFill>
                <a:srgbClr val="C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2" name="Google Shape;422;p22"/>
          <p:cNvSpPr/>
          <p:nvPr/>
        </p:nvSpPr>
        <p:spPr>
          <a:xfrm>
            <a:off x="7176268" y="2366311"/>
            <a:ext cx="3302100" cy="2388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Feature</a:t>
            </a:r>
            <a:endParaRPr sz="1200">
              <a:solidFill>
                <a:srgbClr val="C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3" name="Google Shape;423;p22"/>
          <p:cNvSpPr/>
          <p:nvPr/>
        </p:nvSpPr>
        <p:spPr>
          <a:xfrm>
            <a:off x="10472519" y="2366310"/>
            <a:ext cx="809400" cy="2388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Target</a:t>
            </a:r>
            <a:endParaRPr sz="1200">
              <a:solidFill>
                <a:srgbClr val="C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4" name="Google Shape;424;p22"/>
          <p:cNvSpPr/>
          <p:nvPr/>
        </p:nvSpPr>
        <p:spPr>
          <a:xfrm>
            <a:off x="10482989" y="2614210"/>
            <a:ext cx="798900" cy="1355700"/>
          </a:xfrm>
          <a:prstGeom prst="rect">
            <a:avLst/>
          </a:prstGeom>
          <a:noFill/>
          <a:ln cap="flat" cmpd="sng" w="190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C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없음</a:t>
            </a:r>
            <a:endParaRPr sz="1200">
              <a:solidFill>
                <a:srgbClr val="C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3"/>
          <p:cNvSpPr/>
          <p:nvPr/>
        </p:nvSpPr>
        <p:spPr>
          <a:xfrm>
            <a:off x="6096000" y="-8966"/>
            <a:ext cx="6096000" cy="6858001"/>
          </a:xfrm>
          <a:prstGeom prst="rect">
            <a:avLst/>
          </a:prstGeom>
          <a:solidFill>
            <a:srgbClr val="81863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야구, 사람, 실외, 플레이어이(가) 표시된 사진&#10;&#10;매우 높은 신뢰도로 생성된 설명" id="430" name="Google Shape;430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87474" y="4401379"/>
            <a:ext cx="1704526" cy="2571484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23"/>
          <p:cNvSpPr txBox="1"/>
          <p:nvPr/>
        </p:nvSpPr>
        <p:spPr>
          <a:xfrm>
            <a:off x="789161" y="534430"/>
            <a:ext cx="55726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 채택</a:t>
            </a:r>
            <a:endParaRPr/>
          </a:p>
        </p:txBody>
      </p:sp>
      <p:sp>
        <p:nvSpPr>
          <p:cNvPr id="432" name="Google Shape;432;p23"/>
          <p:cNvSpPr txBox="1"/>
          <p:nvPr/>
        </p:nvSpPr>
        <p:spPr>
          <a:xfrm>
            <a:off x="94058" y="72766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3루</a:t>
            </a:r>
            <a:endParaRPr sz="2400">
              <a:solidFill>
                <a:srgbClr val="2C190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33" name="Google Shape;433;p23"/>
          <p:cNvCxnSpPr/>
          <p:nvPr/>
        </p:nvCxnSpPr>
        <p:spPr>
          <a:xfrm flipH="1">
            <a:off x="686549" y="159753"/>
            <a:ext cx="4" cy="545995"/>
          </a:xfrm>
          <a:prstGeom prst="straightConnector1">
            <a:avLst/>
          </a:prstGeom>
          <a:noFill/>
          <a:ln cap="flat" cmpd="sng" w="28575">
            <a:solidFill>
              <a:srgbClr val="2C190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34" name="Google Shape;434;p23"/>
          <p:cNvSpPr txBox="1"/>
          <p:nvPr/>
        </p:nvSpPr>
        <p:spPr>
          <a:xfrm>
            <a:off x="782449" y="103543"/>
            <a:ext cx="41204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타자 성적 예측 모델</a:t>
            </a:r>
            <a:endParaRPr/>
          </a:p>
        </p:txBody>
      </p:sp>
      <p:sp>
        <p:nvSpPr>
          <p:cNvPr id="435" name="Google Shape;435;p23"/>
          <p:cNvSpPr txBox="1"/>
          <p:nvPr/>
        </p:nvSpPr>
        <p:spPr>
          <a:xfrm>
            <a:off x="891745" y="4881671"/>
            <a:ext cx="46257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OPS = 장타율 + 출루율이라고 볼 수 있음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장타율과 출루율의 MSE가 OPS의 MSE보다 낮기 때문에 출루율과 장타율을 각각 추정하는 것이 좋다고 판 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추정한 출루율과 장타율을 통해 OPS를 추정함</a:t>
            </a:r>
            <a:endParaRPr b="1"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36" name="Google Shape;436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53209" y="1866777"/>
            <a:ext cx="2381582" cy="3353268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23"/>
          <p:cNvSpPr txBox="1"/>
          <p:nvPr/>
        </p:nvSpPr>
        <p:spPr>
          <a:xfrm>
            <a:off x="6764519" y="1373617"/>
            <a:ext cx="475896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예측 결과</a:t>
            </a:r>
            <a:endParaRPr sz="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38" name="Google Shape;438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3301" y="1227157"/>
            <a:ext cx="2523109" cy="1714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9" name="Google Shape;439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930049" y="2929030"/>
            <a:ext cx="2438087" cy="1720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p2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186719" y="1233232"/>
            <a:ext cx="2469362" cy="16954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FAFD"/>
        </a:solidFill>
      </p:bgPr>
    </p:bg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4"/>
          <p:cNvSpPr/>
          <p:nvPr/>
        </p:nvSpPr>
        <p:spPr>
          <a:xfrm>
            <a:off x="0" y="0"/>
            <a:ext cx="12192000" cy="6858000"/>
          </a:xfrm>
          <a:prstGeom prst="flowChartProcess">
            <a:avLst/>
          </a:prstGeom>
          <a:solidFill>
            <a:srgbClr val="81863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46" name="Google Shape;446;p24"/>
          <p:cNvSpPr txBox="1"/>
          <p:nvPr/>
        </p:nvSpPr>
        <p:spPr>
          <a:xfrm>
            <a:off x="124679" y="0"/>
            <a:ext cx="1641764" cy="22159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800">
                <a:solidFill>
                  <a:srgbClr val="F9FAFD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3800">
              <a:solidFill>
                <a:srgbClr val="F9FAF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24"/>
          <p:cNvSpPr txBox="1"/>
          <p:nvPr/>
        </p:nvSpPr>
        <p:spPr>
          <a:xfrm>
            <a:off x="11180827" y="5778201"/>
            <a:ext cx="1641764" cy="22159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800">
                <a:solidFill>
                  <a:srgbClr val="F9FAFD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13800">
              <a:solidFill>
                <a:srgbClr val="F9FAF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8" name="Google Shape;448;p24"/>
          <p:cNvCxnSpPr/>
          <p:nvPr/>
        </p:nvCxnSpPr>
        <p:spPr>
          <a:xfrm>
            <a:off x="6096000" y="-94049"/>
            <a:ext cx="0" cy="2255358"/>
          </a:xfrm>
          <a:prstGeom prst="straightConnector1">
            <a:avLst/>
          </a:prstGeom>
          <a:noFill/>
          <a:ln cap="flat" cmpd="sng" w="12700">
            <a:solidFill>
              <a:srgbClr val="F9FAFD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49" name="Google Shape;449;p24"/>
          <p:cNvCxnSpPr/>
          <p:nvPr/>
        </p:nvCxnSpPr>
        <p:spPr>
          <a:xfrm>
            <a:off x="6096000" y="2266214"/>
            <a:ext cx="0" cy="311064"/>
          </a:xfrm>
          <a:prstGeom prst="straightConnector1">
            <a:avLst/>
          </a:prstGeom>
          <a:noFill/>
          <a:ln cap="flat" cmpd="sng" w="12700">
            <a:solidFill>
              <a:srgbClr val="F9FAFD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50" name="Google Shape;450;p24"/>
          <p:cNvCxnSpPr/>
          <p:nvPr/>
        </p:nvCxnSpPr>
        <p:spPr>
          <a:xfrm>
            <a:off x="6096000" y="2686174"/>
            <a:ext cx="0" cy="119370"/>
          </a:xfrm>
          <a:prstGeom prst="straightConnector1">
            <a:avLst/>
          </a:prstGeom>
          <a:noFill/>
          <a:ln cap="flat" cmpd="sng" w="12700">
            <a:solidFill>
              <a:srgbClr val="F9FAFD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51" name="Google Shape;451;p24"/>
          <p:cNvCxnSpPr/>
          <p:nvPr/>
        </p:nvCxnSpPr>
        <p:spPr>
          <a:xfrm>
            <a:off x="6096000" y="2947141"/>
            <a:ext cx="0" cy="128567"/>
          </a:xfrm>
          <a:prstGeom prst="straightConnector1">
            <a:avLst/>
          </a:prstGeom>
          <a:noFill/>
          <a:ln cap="flat" cmpd="sng" w="12700">
            <a:solidFill>
              <a:srgbClr val="F9FAFD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52" name="Google Shape;452;p24"/>
          <p:cNvSpPr txBox="1"/>
          <p:nvPr/>
        </p:nvSpPr>
        <p:spPr>
          <a:xfrm>
            <a:off x="2082371" y="1582340"/>
            <a:ext cx="8376080" cy="3693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References</a:t>
            </a:r>
            <a:endParaRPr sz="1800">
              <a:solidFill>
                <a:srgbClr val="F9FAFD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9FAFD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&lt;크롤링 데이터&gt;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스탯티즈 기록실 데이터 (2018 ~ 2021. 9. 12) </a:t>
            </a:r>
            <a:r>
              <a:rPr lang="ko-KR" sz="1800" u="sng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http://www.statiz.co.kr/main.php</a:t>
            </a:r>
            <a:endParaRPr sz="1800">
              <a:solidFill>
                <a:srgbClr val="F9FAFD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9FAFD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&lt;사진 출처&gt;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웹사이트 MLB.COM(2019 . 9. 15)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(http://m.mlb.com/glossary/statcast/barrel/)</a:t>
            </a:r>
            <a:endParaRPr sz="1800">
              <a:solidFill>
                <a:srgbClr val="F9FAFD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9FAFD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rPr>
              <a:t>&lt;참고 논문&gt;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800">
                <a:solidFill>
                  <a:srgbClr val="F9FAFD"/>
                </a:solidFill>
                <a:latin typeface="Arial"/>
                <a:ea typeface="Arial"/>
                <a:cs typeface="Arial"/>
                <a:sym typeface="Arial"/>
              </a:rPr>
              <a:t>Xu, H., Caramanis, C., &amp; Mannor, S. (2010). Robust regression and lasso. </a:t>
            </a:r>
            <a:r>
              <a:rPr b="0" i="1" lang="ko-KR" sz="1800">
                <a:solidFill>
                  <a:srgbClr val="F9FAFD"/>
                </a:solidFill>
                <a:latin typeface="Arial"/>
                <a:ea typeface="Arial"/>
                <a:cs typeface="Arial"/>
                <a:sym typeface="Arial"/>
              </a:rPr>
              <a:t>IEEE Transactions on Information Theory</a:t>
            </a:r>
            <a:r>
              <a:rPr b="0" i="0" lang="ko-KR" sz="1800">
                <a:solidFill>
                  <a:srgbClr val="F9FAFD"/>
                </a:solidFill>
                <a:latin typeface="Arial"/>
                <a:ea typeface="Arial"/>
                <a:cs typeface="Arial"/>
                <a:sym typeface="Arial"/>
              </a:rPr>
              <a:t>, </a:t>
            </a:r>
            <a:r>
              <a:rPr b="0" i="1" lang="ko-KR" sz="1800">
                <a:solidFill>
                  <a:srgbClr val="F9FAFD"/>
                </a:solidFill>
                <a:latin typeface="Arial"/>
                <a:ea typeface="Arial"/>
                <a:cs typeface="Arial"/>
                <a:sym typeface="Arial"/>
              </a:rPr>
              <a:t>56</a:t>
            </a:r>
            <a:r>
              <a:rPr b="0" i="0" lang="ko-KR" sz="1800">
                <a:solidFill>
                  <a:srgbClr val="F9FAFD"/>
                </a:solidFill>
                <a:latin typeface="Arial"/>
                <a:ea typeface="Arial"/>
                <a:cs typeface="Arial"/>
                <a:sym typeface="Arial"/>
              </a:rPr>
              <a:t>(7), 3561-3574.</a:t>
            </a:r>
            <a:endParaRPr sz="1800">
              <a:solidFill>
                <a:srgbClr val="F9FAFD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9FAFD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458" name="Google Shape;458;p2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people watching baseball game during daytime" id="459" name="Google Shape;459;p25"/>
          <p:cNvPicPr preferRelativeResize="0"/>
          <p:nvPr/>
        </p:nvPicPr>
        <p:blipFill rotWithShape="1">
          <a:blip r:embed="rId3">
            <a:alphaModFix/>
          </a:blip>
          <a:srcRect b="6869" l="587" r="1261" t="51709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25"/>
          <p:cNvSpPr/>
          <p:nvPr/>
        </p:nvSpPr>
        <p:spPr>
          <a:xfrm>
            <a:off x="0" y="0"/>
            <a:ext cx="12192000" cy="6858000"/>
          </a:xfrm>
          <a:prstGeom prst="flowChartProcess">
            <a:avLst/>
          </a:prstGeom>
          <a:solidFill>
            <a:schemeClr val="dk1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61" name="Google Shape;461;p25"/>
          <p:cNvGrpSpPr/>
          <p:nvPr/>
        </p:nvGrpSpPr>
        <p:grpSpPr>
          <a:xfrm>
            <a:off x="4703174" y="2636616"/>
            <a:ext cx="2853146" cy="1631014"/>
            <a:chOff x="4774475" y="2537293"/>
            <a:chExt cx="2853146" cy="1631014"/>
          </a:xfrm>
        </p:grpSpPr>
        <p:cxnSp>
          <p:nvCxnSpPr>
            <p:cNvPr id="462" name="Google Shape;462;p25"/>
            <p:cNvCxnSpPr/>
            <p:nvPr/>
          </p:nvCxnSpPr>
          <p:spPr>
            <a:xfrm>
              <a:off x="4798422" y="2537293"/>
              <a:ext cx="2551611" cy="0"/>
            </a:xfrm>
            <a:prstGeom prst="straightConnector1">
              <a:avLst/>
            </a:prstGeom>
            <a:noFill/>
            <a:ln cap="flat" cmpd="sng" w="5397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3" name="Google Shape;463;p25"/>
            <p:cNvCxnSpPr/>
            <p:nvPr/>
          </p:nvCxnSpPr>
          <p:spPr>
            <a:xfrm>
              <a:off x="4820194" y="3793289"/>
              <a:ext cx="2551611" cy="0"/>
            </a:xfrm>
            <a:prstGeom prst="straightConnector1">
              <a:avLst/>
            </a:prstGeom>
            <a:noFill/>
            <a:ln cap="flat" cmpd="sng" w="5397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464" name="Google Shape;464;p25"/>
            <p:cNvSpPr txBox="1"/>
            <p:nvPr/>
          </p:nvSpPr>
          <p:spPr>
            <a:xfrm>
              <a:off x="4912520" y="2846978"/>
              <a:ext cx="2464823" cy="6309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3500">
                  <a:solidFill>
                    <a:srgbClr val="F9FAFD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감사합니다</a:t>
              </a:r>
              <a:endParaRPr sz="3500">
                <a:solidFill>
                  <a:srgbClr val="F9FAFD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65" name="Google Shape;465;p25"/>
            <p:cNvSpPr txBox="1"/>
            <p:nvPr/>
          </p:nvSpPr>
          <p:spPr>
            <a:xfrm>
              <a:off x="4774475" y="3798975"/>
              <a:ext cx="2853146" cy="369332"/>
            </a:xfrm>
            <a:prstGeom prst="rect">
              <a:avLst/>
            </a:prstGeom>
            <a:noFill/>
            <a:ln cap="flat" cmpd="sng" w="9525">
              <a:solidFill>
                <a:schemeClr val="lt1">
                  <a:alpha val="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>
                  <a:solidFill>
                    <a:srgbClr val="F9FAFD"/>
                  </a:solidFill>
                  <a:latin typeface="Arial"/>
                  <a:ea typeface="Arial"/>
                  <a:cs typeface="Arial"/>
                  <a:sym typeface="Arial"/>
                </a:rPr>
                <a:t>Thank you for listening</a:t>
              </a:r>
              <a:endParaRPr sz="1000">
                <a:solidFill>
                  <a:srgbClr val="F9FAF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FAFD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"/>
          <p:cNvSpPr/>
          <p:nvPr/>
        </p:nvSpPr>
        <p:spPr>
          <a:xfrm>
            <a:off x="6096000" y="-1"/>
            <a:ext cx="6096000" cy="6858001"/>
          </a:xfrm>
          <a:prstGeom prst="rect">
            <a:avLst/>
          </a:prstGeom>
          <a:solidFill>
            <a:srgbClr val="81863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야구, 사람, 실외, 플레이어이(가) 표시된 사진&#10;&#10;매우 높은 신뢰도로 생성된 설명" id="122" name="Google Shape;12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87474" y="4401380"/>
            <a:ext cx="1704526" cy="2571484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3"/>
          <p:cNvSpPr txBox="1"/>
          <p:nvPr/>
        </p:nvSpPr>
        <p:spPr>
          <a:xfrm>
            <a:off x="94058" y="72766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1루</a:t>
            </a:r>
            <a:endParaRPr sz="2400">
              <a:solidFill>
                <a:srgbClr val="2C190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24" name="Google Shape;124;p3"/>
          <p:cNvCxnSpPr/>
          <p:nvPr/>
        </p:nvCxnSpPr>
        <p:spPr>
          <a:xfrm flipH="1">
            <a:off x="686549" y="159753"/>
            <a:ext cx="4" cy="545995"/>
          </a:xfrm>
          <a:prstGeom prst="straightConnector1">
            <a:avLst/>
          </a:prstGeom>
          <a:noFill/>
          <a:ln cap="flat" cmpd="sng" w="28575">
            <a:solidFill>
              <a:srgbClr val="2C190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5" name="Google Shape;125;p3"/>
          <p:cNvSpPr txBox="1"/>
          <p:nvPr/>
        </p:nvSpPr>
        <p:spPr>
          <a:xfrm>
            <a:off x="782449" y="103543"/>
            <a:ext cx="41204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배럴의 정의</a:t>
            </a:r>
            <a:endParaRPr/>
          </a:p>
        </p:txBody>
      </p:sp>
      <p:pic>
        <p:nvPicPr>
          <p:cNvPr id="126" name="Google Shape;12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3145" y="1675334"/>
            <a:ext cx="5006774" cy="390177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3"/>
          <p:cNvSpPr txBox="1"/>
          <p:nvPr/>
        </p:nvSpPr>
        <p:spPr>
          <a:xfrm>
            <a:off x="6236887" y="1999704"/>
            <a:ext cx="5572675" cy="28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타구 속도와 발사각의 일정 군집에서 </a:t>
            </a:r>
            <a:r>
              <a:rPr b="1"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타율 0.500, 장타율 1.500 이상을 기록하는 타구</a:t>
            </a:r>
            <a:endParaRPr b="1"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968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최소 98마일 이상 ( 발사각 26~30도)</a:t>
            </a:r>
            <a:endParaRPr/>
          </a:p>
          <a:p>
            <a:pPr indent="-1968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lgun Gothic"/>
              <a:buChar char="-"/>
            </a:pPr>
            <a:r>
              <a:rPr b="1"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타구 속도가 증가할수록 발사각의 범위는 넓어짐</a:t>
            </a:r>
            <a:endParaRPr b="1"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968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100마일 이상부터는 1마일당 2~3도가 증가함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968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하지만 이는 미국 MLB 기준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968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lgun Gothic"/>
              <a:buChar char="-"/>
            </a:pPr>
            <a:r>
              <a:rPr b="1"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공인구, 구장, 선수의 수비 능력 등 KBO와 MLB간의 차이는 명확하기 때문에 KBO만의 배럴 기준을 세울 필요가 있음 </a:t>
            </a:r>
            <a:endParaRPr/>
          </a:p>
        </p:txBody>
      </p:sp>
      <p:sp>
        <p:nvSpPr>
          <p:cNvPr id="128" name="Google Shape;128;p3"/>
          <p:cNvSpPr txBox="1"/>
          <p:nvPr/>
        </p:nvSpPr>
        <p:spPr>
          <a:xfrm>
            <a:off x="789161" y="534430"/>
            <a:ext cx="55726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필요성</a:t>
            </a:r>
            <a:endParaRPr/>
          </a:p>
        </p:txBody>
      </p:sp>
      <p:sp>
        <p:nvSpPr>
          <p:cNvPr id="129" name="Google Shape;129;p3"/>
          <p:cNvSpPr txBox="1"/>
          <p:nvPr/>
        </p:nvSpPr>
        <p:spPr>
          <a:xfrm>
            <a:off x="686549" y="5687122"/>
            <a:ext cx="3567954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사진 출처.  MLB.COM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(http://m.mlb.com/glossary/statcast/barrel/)</a:t>
            </a:r>
            <a:endParaRPr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"/>
          <p:cNvSpPr/>
          <p:nvPr/>
        </p:nvSpPr>
        <p:spPr>
          <a:xfrm>
            <a:off x="6096000" y="-1"/>
            <a:ext cx="6096000" cy="6858001"/>
          </a:xfrm>
          <a:prstGeom prst="rect">
            <a:avLst/>
          </a:prstGeom>
          <a:solidFill>
            <a:srgbClr val="81863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야구, 사람, 실외, 플레이어이(가) 표시된 사진&#10;&#10;매우 높은 신뢰도로 생성된 설명" id="135" name="Google Shape;13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87474" y="4401379"/>
            <a:ext cx="1704526" cy="257148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4"/>
          <p:cNvSpPr txBox="1"/>
          <p:nvPr/>
        </p:nvSpPr>
        <p:spPr>
          <a:xfrm>
            <a:off x="94058" y="72766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1루</a:t>
            </a:r>
            <a:endParaRPr sz="2400">
              <a:solidFill>
                <a:srgbClr val="2C190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37" name="Google Shape;137;p4"/>
          <p:cNvCxnSpPr/>
          <p:nvPr/>
        </p:nvCxnSpPr>
        <p:spPr>
          <a:xfrm flipH="1">
            <a:off x="686549" y="159753"/>
            <a:ext cx="4" cy="545995"/>
          </a:xfrm>
          <a:prstGeom prst="straightConnector1">
            <a:avLst/>
          </a:prstGeom>
          <a:noFill/>
          <a:ln cap="flat" cmpd="sng" w="28575">
            <a:solidFill>
              <a:srgbClr val="2C190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8" name="Google Shape;138;p4"/>
          <p:cNvSpPr txBox="1"/>
          <p:nvPr/>
        </p:nvSpPr>
        <p:spPr>
          <a:xfrm>
            <a:off x="782449" y="103543"/>
            <a:ext cx="41204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배럴의 정의</a:t>
            </a:r>
            <a:endParaRPr/>
          </a:p>
        </p:txBody>
      </p:sp>
      <p:sp>
        <p:nvSpPr>
          <p:cNvPr id="139" name="Google Shape;139;p4"/>
          <p:cNvSpPr txBox="1"/>
          <p:nvPr/>
        </p:nvSpPr>
        <p:spPr>
          <a:xfrm>
            <a:off x="789161" y="534430"/>
            <a:ext cx="55726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 탐색</a:t>
            </a:r>
            <a:endParaRPr/>
          </a:p>
        </p:txBody>
      </p:sp>
      <p:pic>
        <p:nvPicPr>
          <p:cNvPr id="140" name="Google Shape;140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1547" y="1208921"/>
            <a:ext cx="4082261" cy="3674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447959" y="842207"/>
            <a:ext cx="3642676" cy="25224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47959" y="3500975"/>
            <a:ext cx="3657917" cy="251481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4"/>
          <p:cNvSpPr txBox="1"/>
          <p:nvPr/>
        </p:nvSpPr>
        <p:spPr>
          <a:xfrm>
            <a:off x="789161" y="5040790"/>
            <a:ext cx="40822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장타일수록 </a:t>
            </a: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특정 발사각과 타구속도로 수렴</a:t>
            </a: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하는</a:t>
            </a: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것을 확인할 수 있음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5"/>
          <p:cNvSpPr/>
          <p:nvPr/>
        </p:nvSpPr>
        <p:spPr>
          <a:xfrm>
            <a:off x="6096000" y="-1"/>
            <a:ext cx="6096000" cy="6858001"/>
          </a:xfrm>
          <a:prstGeom prst="rect">
            <a:avLst/>
          </a:prstGeom>
          <a:solidFill>
            <a:srgbClr val="81863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야구, 사람, 실외, 플레이어이(가) 표시된 사진&#10;&#10;매우 높은 신뢰도로 생성된 설명" id="149" name="Google Shape;14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87474" y="4401379"/>
            <a:ext cx="1704526" cy="2571484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5"/>
          <p:cNvSpPr txBox="1"/>
          <p:nvPr/>
        </p:nvSpPr>
        <p:spPr>
          <a:xfrm>
            <a:off x="94058" y="72766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1루</a:t>
            </a:r>
            <a:endParaRPr sz="2400">
              <a:solidFill>
                <a:srgbClr val="2C190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51" name="Google Shape;151;p5"/>
          <p:cNvCxnSpPr/>
          <p:nvPr/>
        </p:nvCxnSpPr>
        <p:spPr>
          <a:xfrm flipH="1">
            <a:off x="686549" y="159753"/>
            <a:ext cx="4" cy="545995"/>
          </a:xfrm>
          <a:prstGeom prst="straightConnector1">
            <a:avLst/>
          </a:prstGeom>
          <a:noFill/>
          <a:ln cap="flat" cmpd="sng" w="28575">
            <a:solidFill>
              <a:srgbClr val="2C190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2" name="Google Shape;152;p5"/>
          <p:cNvSpPr txBox="1"/>
          <p:nvPr/>
        </p:nvSpPr>
        <p:spPr>
          <a:xfrm>
            <a:off x="782449" y="103543"/>
            <a:ext cx="41204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배럴의 정의</a:t>
            </a:r>
            <a:endParaRPr/>
          </a:p>
        </p:txBody>
      </p:sp>
      <p:sp>
        <p:nvSpPr>
          <p:cNvPr id="153" name="Google Shape;153;p5"/>
          <p:cNvSpPr txBox="1"/>
          <p:nvPr/>
        </p:nvSpPr>
        <p:spPr>
          <a:xfrm>
            <a:off x="789161" y="534430"/>
            <a:ext cx="55726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 탐색</a:t>
            </a:r>
            <a:endParaRPr/>
          </a:p>
        </p:txBody>
      </p:sp>
      <p:pic>
        <p:nvPicPr>
          <p:cNvPr id="154" name="Google Shape;154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8923" y="1240175"/>
            <a:ext cx="4827509" cy="43747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729912" y="1738185"/>
            <a:ext cx="4828176" cy="337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6"/>
          <p:cNvSpPr/>
          <p:nvPr/>
        </p:nvSpPr>
        <p:spPr>
          <a:xfrm>
            <a:off x="6096000" y="-1"/>
            <a:ext cx="6096000" cy="6858001"/>
          </a:xfrm>
          <a:prstGeom prst="rect">
            <a:avLst/>
          </a:prstGeom>
          <a:solidFill>
            <a:srgbClr val="81863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야구, 사람, 실외, 플레이어이(가) 표시된 사진&#10;&#10;매우 높은 신뢰도로 생성된 설명" id="161" name="Google Shape;16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87474" y="4401379"/>
            <a:ext cx="1704526" cy="257148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6"/>
          <p:cNvSpPr txBox="1"/>
          <p:nvPr/>
        </p:nvSpPr>
        <p:spPr>
          <a:xfrm>
            <a:off x="94058" y="72766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1루</a:t>
            </a:r>
            <a:endParaRPr sz="2400">
              <a:solidFill>
                <a:srgbClr val="2C190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63" name="Google Shape;163;p6"/>
          <p:cNvCxnSpPr/>
          <p:nvPr/>
        </p:nvCxnSpPr>
        <p:spPr>
          <a:xfrm flipH="1">
            <a:off x="686549" y="159753"/>
            <a:ext cx="4" cy="545995"/>
          </a:xfrm>
          <a:prstGeom prst="straightConnector1">
            <a:avLst/>
          </a:prstGeom>
          <a:noFill/>
          <a:ln cap="flat" cmpd="sng" w="28575">
            <a:solidFill>
              <a:srgbClr val="2C190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4" name="Google Shape;164;p6"/>
          <p:cNvSpPr txBox="1"/>
          <p:nvPr/>
        </p:nvSpPr>
        <p:spPr>
          <a:xfrm>
            <a:off x="782449" y="103543"/>
            <a:ext cx="41204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배럴의 정의</a:t>
            </a:r>
            <a:endParaRPr/>
          </a:p>
        </p:txBody>
      </p:sp>
      <p:sp>
        <p:nvSpPr>
          <p:cNvPr id="165" name="Google Shape;165;p6"/>
          <p:cNvSpPr txBox="1"/>
          <p:nvPr/>
        </p:nvSpPr>
        <p:spPr>
          <a:xfrm>
            <a:off x="789161" y="534430"/>
            <a:ext cx="55726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 탐색</a:t>
            </a:r>
            <a:endParaRPr/>
          </a:p>
        </p:txBody>
      </p:sp>
      <p:pic>
        <p:nvPicPr>
          <p:cNvPr id="166" name="Google Shape;166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74602" y="1809910"/>
            <a:ext cx="4738795" cy="3238177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6"/>
          <p:cNvSpPr txBox="1"/>
          <p:nvPr/>
        </p:nvSpPr>
        <p:spPr>
          <a:xfrm>
            <a:off x="789161" y="4813337"/>
            <a:ext cx="4413315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땅볼(0, 파란색)</a:t>
            </a: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은 일정 발사각과 속도에서 명확하게 </a:t>
            </a: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안타(5, 초록색)와 구분되는 구간</a:t>
            </a: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 있음을 확인 할 수 있음</a:t>
            </a:r>
            <a:endParaRPr/>
          </a:p>
        </p:txBody>
      </p:sp>
      <p:pic>
        <p:nvPicPr>
          <p:cNvPr id="168" name="Google Shape;168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3357" y="1274928"/>
            <a:ext cx="4789987" cy="3259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"/>
          <p:cNvSpPr/>
          <p:nvPr/>
        </p:nvSpPr>
        <p:spPr>
          <a:xfrm>
            <a:off x="6096000" y="-1"/>
            <a:ext cx="6096000" cy="6858001"/>
          </a:xfrm>
          <a:prstGeom prst="rect">
            <a:avLst/>
          </a:prstGeom>
          <a:solidFill>
            <a:srgbClr val="81863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야구, 사람, 실외, 플레이어이(가) 표시된 사진&#10;&#10;매우 높은 신뢰도로 생성된 설명" id="174" name="Google Shape;17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87474" y="4401379"/>
            <a:ext cx="1704526" cy="2571484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7"/>
          <p:cNvSpPr txBox="1"/>
          <p:nvPr/>
        </p:nvSpPr>
        <p:spPr>
          <a:xfrm>
            <a:off x="94058" y="72766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1루</a:t>
            </a:r>
            <a:endParaRPr sz="2400">
              <a:solidFill>
                <a:srgbClr val="2C190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76" name="Google Shape;176;p7"/>
          <p:cNvCxnSpPr/>
          <p:nvPr/>
        </p:nvCxnSpPr>
        <p:spPr>
          <a:xfrm flipH="1">
            <a:off x="686549" y="159753"/>
            <a:ext cx="4" cy="545995"/>
          </a:xfrm>
          <a:prstGeom prst="straightConnector1">
            <a:avLst/>
          </a:prstGeom>
          <a:noFill/>
          <a:ln cap="flat" cmpd="sng" w="28575">
            <a:solidFill>
              <a:srgbClr val="2C190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7" name="Google Shape;177;p7"/>
          <p:cNvSpPr txBox="1"/>
          <p:nvPr/>
        </p:nvSpPr>
        <p:spPr>
          <a:xfrm>
            <a:off x="782449" y="103543"/>
            <a:ext cx="41204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배럴의 정의</a:t>
            </a:r>
            <a:endParaRPr/>
          </a:p>
        </p:txBody>
      </p:sp>
      <p:sp>
        <p:nvSpPr>
          <p:cNvPr id="178" name="Google Shape;178;p7"/>
          <p:cNvSpPr txBox="1"/>
          <p:nvPr/>
        </p:nvSpPr>
        <p:spPr>
          <a:xfrm>
            <a:off x="789161" y="534430"/>
            <a:ext cx="55726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 탐색</a:t>
            </a:r>
            <a:endParaRPr/>
          </a:p>
        </p:txBody>
      </p:sp>
      <p:sp>
        <p:nvSpPr>
          <p:cNvPr id="179" name="Google Shape;179;p7"/>
          <p:cNvSpPr txBox="1"/>
          <p:nvPr/>
        </p:nvSpPr>
        <p:spPr>
          <a:xfrm>
            <a:off x="895596" y="5016741"/>
            <a:ext cx="4413315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뜬공은 전반적으로 모든 영역에 분포하고 있음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인필드 플라이와 파울 플라이는 발사각이 대체적으로 높게 형성됨</a:t>
            </a:r>
            <a:endParaRPr/>
          </a:p>
        </p:txBody>
      </p:sp>
      <p:pic>
        <p:nvPicPr>
          <p:cNvPr id="180" name="Google Shape;180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2223" y="1328116"/>
            <a:ext cx="3832255" cy="34833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39154" y="842207"/>
            <a:ext cx="3657917" cy="2512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339154" y="3523837"/>
            <a:ext cx="3657917" cy="24919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8"/>
          <p:cNvSpPr/>
          <p:nvPr/>
        </p:nvSpPr>
        <p:spPr>
          <a:xfrm>
            <a:off x="6096000" y="-1"/>
            <a:ext cx="6096000" cy="6858001"/>
          </a:xfrm>
          <a:prstGeom prst="rect">
            <a:avLst/>
          </a:prstGeom>
          <a:solidFill>
            <a:srgbClr val="81863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야구, 사람, 실외, 플레이어이(가) 표시된 사진&#10;&#10;매우 높은 신뢰도로 생성된 설명" id="188" name="Google Shape;18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87474" y="4401379"/>
            <a:ext cx="1704526" cy="2571484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8"/>
          <p:cNvSpPr txBox="1"/>
          <p:nvPr/>
        </p:nvSpPr>
        <p:spPr>
          <a:xfrm>
            <a:off x="94058" y="72766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1루</a:t>
            </a:r>
            <a:endParaRPr sz="2400">
              <a:solidFill>
                <a:srgbClr val="2C190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90" name="Google Shape;190;p8"/>
          <p:cNvCxnSpPr/>
          <p:nvPr/>
        </p:nvCxnSpPr>
        <p:spPr>
          <a:xfrm flipH="1">
            <a:off x="686549" y="159753"/>
            <a:ext cx="4" cy="545995"/>
          </a:xfrm>
          <a:prstGeom prst="straightConnector1">
            <a:avLst/>
          </a:prstGeom>
          <a:noFill/>
          <a:ln cap="flat" cmpd="sng" w="28575">
            <a:solidFill>
              <a:srgbClr val="2C190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1" name="Google Shape;191;p8"/>
          <p:cNvSpPr txBox="1"/>
          <p:nvPr/>
        </p:nvSpPr>
        <p:spPr>
          <a:xfrm>
            <a:off x="782449" y="103543"/>
            <a:ext cx="41204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배럴의 정의</a:t>
            </a:r>
            <a:endParaRPr/>
          </a:p>
        </p:txBody>
      </p:sp>
      <p:sp>
        <p:nvSpPr>
          <p:cNvPr id="192" name="Google Shape;192;p8"/>
          <p:cNvSpPr txBox="1"/>
          <p:nvPr/>
        </p:nvSpPr>
        <p:spPr>
          <a:xfrm>
            <a:off x="789161" y="534430"/>
            <a:ext cx="55726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 탐색</a:t>
            </a:r>
            <a:endParaRPr/>
          </a:p>
        </p:txBody>
      </p:sp>
      <p:sp>
        <p:nvSpPr>
          <p:cNvPr id="193" name="Google Shape;193;p8"/>
          <p:cNvSpPr txBox="1"/>
          <p:nvPr/>
        </p:nvSpPr>
        <p:spPr>
          <a:xfrm>
            <a:off x="782449" y="4927530"/>
            <a:ext cx="4064593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라인드라이브는 확실하게 발사각이 낮고 타구 속도가 빠름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희생타는 홈런과 비슷한 영역에 분포</a:t>
            </a: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하고 있다는 점을 확인</a:t>
            </a:r>
            <a:endParaRPr/>
          </a:p>
        </p:txBody>
      </p:sp>
      <p:pic>
        <p:nvPicPr>
          <p:cNvPr id="194" name="Google Shape;194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99157" y="3536561"/>
            <a:ext cx="3503016" cy="2433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99157" y="842207"/>
            <a:ext cx="3500697" cy="2433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8"/>
          <p:cNvPicPr preferRelativeResize="0"/>
          <p:nvPr/>
        </p:nvPicPr>
        <p:blipFill rotWithShape="1">
          <a:blip r:embed="rId6">
            <a:alphaModFix/>
          </a:blip>
          <a:srcRect b="1180" l="0" r="698" t="0"/>
          <a:stretch/>
        </p:blipFill>
        <p:spPr>
          <a:xfrm>
            <a:off x="818022" y="931398"/>
            <a:ext cx="4240657" cy="38216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9"/>
          <p:cNvSpPr/>
          <p:nvPr/>
        </p:nvSpPr>
        <p:spPr>
          <a:xfrm>
            <a:off x="6096000" y="-1"/>
            <a:ext cx="6096000" cy="6858001"/>
          </a:xfrm>
          <a:prstGeom prst="rect">
            <a:avLst/>
          </a:prstGeom>
          <a:solidFill>
            <a:srgbClr val="81863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야구, 사람, 실외, 플레이어이(가) 표시된 사진&#10;&#10;매우 높은 신뢰도로 생성된 설명" id="202" name="Google Shape;202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87474" y="4401379"/>
            <a:ext cx="1704526" cy="2571484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9"/>
          <p:cNvSpPr txBox="1"/>
          <p:nvPr/>
        </p:nvSpPr>
        <p:spPr>
          <a:xfrm>
            <a:off x="94058" y="72766"/>
            <a:ext cx="1138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2C190A"/>
                </a:solidFill>
                <a:latin typeface="Malgun Gothic"/>
                <a:ea typeface="Malgun Gothic"/>
                <a:cs typeface="Malgun Gothic"/>
                <a:sym typeface="Malgun Gothic"/>
              </a:rPr>
              <a:t>1루</a:t>
            </a:r>
            <a:endParaRPr sz="2400">
              <a:solidFill>
                <a:srgbClr val="2C190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04" name="Google Shape;204;p9"/>
          <p:cNvCxnSpPr/>
          <p:nvPr/>
        </p:nvCxnSpPr>
        <p:spPr>
          <a:xfrm flipH="1">
            <a:off x="686549" y="159753"/>
            <a:ext cx="4" cy="545995"/>
          </a:xfrm>
          <a:prstGeom prst="straightConnector1">
            <a:avLst/>
          </a:prstGeom>
          <a:noFill/>
          <a:ln cap="flat" cmpd="sng" w="28575">
            <a:solidFill>
              <a:srgbClr val="2C190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5" name="Google Shape;205;p9"/>
          <p:cNvSpPr txBox="1"/>
          <p:nvPr/>
        </p:nvSpPr>
        <p:spPr>
          <a:xfrm>
            <a:off x="782449" y="103543"/>
            <a:ext cx="41204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배럴의 정의</a:t>
            </a:r>
            <a:endParaRPr/>
          </a:p>
        </p:txBody>
      </p:sp>
      <p:sp>
        <p:nvSpPr>
          <p:cNvPr id="206" name="Google Shape;206;p9"/>
          <p:cNvSpPr txBox="1"/>
          <p:nvPr/>
        </p:nvSpPr>
        <p:spPr>
          <a:xfrm>
            <a:off x="789161" y="534430"/>
            <a:ext cx="55726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-"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배럴 기준</a:t>
            </a:r>
            <a:endParaRPr/>
          </a:p>
        </p:txBody>
      </p:sp>
      <p:sp>
        <p:nvSpPr>
          <p:cNvPr id="207" name="Google Shape;207;p9"/>
          <p:cNvSpPr txBox="1"/>
          <p:nvPr/>
        </p:nvSpPr>
        <p:spPr>
          <a:xfrm>
            <a:off x="731694" y="4842281"/>
            <a:ext cx="441331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08" name="Google Shape;208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83587" y="4226660"/>
            <a:ext cx="7818798" cy="196613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9"/>
          <p:cNvSpPr txBox="1"/>
          <p:nvPr/>
        </p:nvSpPr>
        <p:spPr>
          <a:xfrm>
            <a:off x="6361836" y="1811192"/>
            <a:ext cx="4359685" cy="10310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1차적으로 정의된 배럴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140km이상으로 잡아도 배럴 기준에 부합하는 타율과 장타율은 충족</a:t>
            </a: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하지만 더 </a:t>
            </a:r>
            <a:r>
              <a:rPr b="1"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섬세한 정의가 불가</a:t>
            </a: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하여 </a:t>
            </a:r>
            <a:r>
              <a:rPr b="1"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146km 이상</a:t>
            </a:r>
            <a:r>
              <a:rPr lang="ko-KR"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으로 기준을 잡음</a:t>
            </a:r>
            <a:endParaRPr/>
          </a:p>
        </p:txBody>
      </p:sp>
      <p:sp>
        <p:nvSpPr>
          <p:cNvPr id="210" name="Google Shape;210;p9"/>
          <p:cNvSpPr/>
          <p:nvPr/>
        </p:nvSpPr>
        <p:spPr>
          <a:xfrm>
            <a:off x="2352770" y="5892237"/>
            <a:ext cx="5036504" cy="245656"/>
          </a:xfrm>
          <a:prstGeom prst="rect">
            <a:avLst/>
          </a:prstGeom>
          <a:noFill/>
          <a:ln cap="flat" cmpd="sng" w="317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11" name="Google Shape;211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9161" y="1103972"/>
            <a:ext cx="4113746" cy="28609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2019-01-13T12:37:37Z</dcterms:created>
  <dc:creator>정지현</dc:creator>
</cp:coreProperties>
</file>